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80" y="4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4D38C-9932-4BCE-983D-5329D93AC09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8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DF675-610C-4126-AF76-F2C18474B60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9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74005-8190-4F0B-B25E-61D89A9E968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536E1-7A5F-4535-B1A2-B871E5C0DA2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5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86D4E-5DE0-4660-8D69-A93FE81D4F2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644D8-FE12-4F17-8436-80006730E5A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8EC2-21DE-4131-9694-7D362BF34A3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C4CCE-9DA8-4231-A600-D9F5D267081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5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AEE-C2AD-4C21-999C-6D3D891F038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F05AF-3AE1-4906-88F0-B29B18E5F10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784E6-4EC4-4322-A1C6-03FE46977FA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7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CFC0"/>
            </a:gs>
            <a:gs pos="100000">
              <a:srgbClr val="6060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7F10F-6944-4520-AF7F-F2E0F6E87BAA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50800"/>
            <a:ext cx="8680171" cy="6096405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44526" y="6096405"/>
            <a:ext cx="11318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FFFFFF"/>
                </a:solidFill>
              </a:rPr>
              <a:t>Arazzo </a:t>
            </a:r>
            <a:r>
              <a:rPr lang="it-IT" altLang="it-IT" sz="2000" b="1" dirty="0" smtClean="0">
                <a:solidFill>
                  <a:srgbClr val="FFFFFF"/>
                </a:solidFill>
              </a:rPr>
              <a:t>fiammingo del </a:t>
            </a:r>
            <a:r>
              <a:rPr lang="it-IT" altLang="it-IT" sz="2000" b="1" dirty="0">
                <a:solidFill>
                  <a:srgbClr val="FFFFFF"/>
                </a:solidFill>
              </a:rPr>
              <a:t>XVI sec</a:t>
            </a:r>
            <a:r>
              <a:rPr lang="it-IT" altLang="it-IT" sz="2000" b="1" dirty="0" smtClean="0">
                <a:solidFill>
                  <a:srgbClr val="FFFFFF"/>
                </a:solidFill>
              </a:rPr>
              <a:t>.,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FFFFFF"/>
                </a:solidFill>
              </a:rPr>
              <a:t> </a:t>
            </a:r>
            <a:r>
              <a:rPr lang="it-IT" altLang="it-IT" sz="2000" b="1" dirty="0">
                <a:solidFill>
                  <a:srgbClr val="FFFFFF"/>
                </a:solidFill>
              </a:rPr>
              <a:t>raffigurante lo sbarco di Enea in Sicilia, conservato a Villa Malfitano a Palermo </a:t>
            </a:r>
          </a:p>
        </p:txBody>
      </p:sp>
    </p:spTree>
    <p:extLst>
      <p:ext uri="{BB962C8B-B14F-4D97-AF65-F5344CB8AC3E}">
        <p14:creationId xmlns:p14="http://schemas.microsoft.com/office/powerpoint/2010/main" val="409205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Panorama Cof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8893175" cy="25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Line 7"/>
          <p:cNvSpPr>
            <a:spLocks noChangeShapeType="1"/>
          </p:cNvSpPr>
          <p:nvPr/>
        </p:nvSpPr>
        <p:spPr bwMode="auto">
          <a:xfrm flipH="1">
            <a:off x="5951539" y="1773239"/>
            <a:ext cx="2160587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4756" name="Picture 8" descr="DSCN0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4" y="4368802"/>
            <a:ext cx="3203575" cy="240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9" descr="DSCN0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9" y="2771776"/>
            <a:ext cx="5197475" cy="3897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Line 10"/>
          <p:cNvSpPr>
            <a:spLocks noChangeShapeType="1"/>
          </p:cNvSpPr>
          <p:nvPr/>
        </p:nvSpPr>
        <p:spPr bwMode="auto">
          <a:xfrm flipV="1">
            <a:off x="5291139" y="5734050"/>
            <a:ext cx="1525588" cy="717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4759" name="Text Box 11"/>
          <p:cNvSpPr txBox="1">
            <a:spLocks noChangeArrowheads="1"/>
          </p:cNvSpPr>
          <p:nvPr/>
        </p:nvSpPr>
        <p:spPr bwMode="auto">
          <a:xfrm>
            <a:off x="1181100" y="3348933"/>
            <a:ext cx="39624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7C0000"/>
                </a:solidFill>
              </a:rPr>
              <a:t>c</a:t>
            </a:r>
            <a:r>
              <a:rPr lang="it-IT" altLang="it-IT" sz="2400" b="1" dirty="0" smtClean="0">
                <a:solidFill>
                  <a:srgbClr val="7C0000"/>
                </a:solidFill>
              </a:rPr>
              <a:t>on lo scoglio </a:t>
            </a:r>
            <a:r>
              <a:rPr lang="it-IT" altLang="it-IT" sz="2400" b="1" dirty="0" err="1" smtClean="0">
                <a:solidFill>
                  <a:srgbClr val="7C0000"/>
                </a:solidFill>
              </a:rPr>
              <a:t>Scialandro</a:t>
            </a:r>
            <a:r>
              <a:rPr lang="it-IT" altLang="it-IT" sz="2400" b="1" dirty="0" smtClean="0">
                <a:solidFill>
                  <a:srgbClr val="7C0000"/>
                </a:solidFill>
              </a:rPr>
              <a:t> e il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Monte </a:t>
            </a:r>
            <a:r>
              <a:rPr lang="it-IT" altLang="it-IT" sz="2400" b="1" dirty="0" err="1" smtClean="0">
                <a:solidFill>
                  <a:srgbClr val="7C0000"/>
                </a:solidFill>
              </a:rPr>
              <a:t>Palatimone</a:t>
            </a:r>
            <a:endParaRPr lang="it-IT" altLang="it-IT" sz="2400" b="1" dirty="0">
              <a:solidFill>
                <a:srgbClr val="7C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20800" y="2759076"/>
            <a:ext cx="3701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7C0000"/>
                </a:solidFill>
                <a:latin typeface="Garamond" panose="02020404030301010803" pitchFamily="18" charset="0"/>
              </a:rPr>
              <a:t>La rada di </a:t>
            </a:r>
            <a:r>
              <a:rPr lang="it-IT" sz="2400" b="1" dirty="0" err="1" smtClean="0">
                <a:solidFill>
                  <a:srgbClr val="7C0000"/>
                </a:solidFill>
                <a:latin typeface="Garamond" panose="02020404030301010803" pitchFamily="18" charset="0"/>
              </a:rPr>
              <a:t>Calazza</a:t>
            </a:r>
            <a:r>
              <a:rPr lang="it-IT" sz="2400" b="1" dirty="0" smtClean="0">
                <a:solidFill>
                  <a:srgbClr val="7C0000"/>
                </a:solidFill>
                <a:latin typeface="Garamond" panose="02020404030301010803" pitchFamily="18" charset="0"/>
              </a:rPr>
              <a:t> Cofano</a:t>
            </a:r>
            <a:endParaRPr lang="it-IT" sz="2400" b="1" dirty="0">
              <a:solidFill>
                <a:srgbClr val="7C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5" descr="librodrep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44599"/>
            <a:ext cx="3601793" cy="5143501"/>
          </a:xfrm>
          <a:prstGeom prst="rect">
            <a:avLst/>
          </a:prstGeom>
          <a:noFill/>
          <a:ln w="9525">
            <a:solidFill>
              <a:srgbClr val="5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6" descr="steleanch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04" y="66675"/>
            <a:ext cx="4643295" cy="67014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3803651" y="4791076"/>
            <a:ext cx="34656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FFFFFF"/>
                </a:solidFill>
              </a:rPr>
              <a:t>Ettore Paratore nel 1930 dinnanzi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FFFFFF"/>
                </a:solidFill>
              </a:rPr>
              <a:t> alla stele dei </a:t>
            </a:r>
            <a:r>
              <a:rPr lang="it-IT" altLang="it-IT" sz="2000" b="1" dirty="0" smtClean="0">
                <a:solidFill>
                  <a:srgbClr val="FFFFFF"/>
                </a:solidFill>
              </a:rPr>
              <a:t>Ludi </a:t>
            </a:r>
            <a:r>
              <a:rPr lang="it-IT" altLang="it-IT" sz="2000" b="1" dirty="0">
                <a:solidFill>
                  <a:srgbClr val="FFFFFF"/>
                </a:solidFill>
              </a:rPr>
              <a:t>a Pizzolungo (Trapani),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FFFFFF"/>
                </a:solidFill>
              </a:rPr>
              <a:t>di fronte all’isolotto degli Asinelli.</a:t>
            </a: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H="1">
            <a:off x="8005764" y="3416301"/>
            <a:ext cx="288925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DSCN045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52389"/>
            <a:ext cx="5616575" cy="4213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3" name="Picture 6" descr="DSCN04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8" y="3502563"/>
            <a:ext cx="4400549" cy="3301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7842821" y="-11111"/>
            <a:ext cx="401904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7C0000"/>
                </a:solidFill>
              </a:rPr>
              <a:t>Monte </a:t>
            </a:r>
            <a:r>
              <a:rPr lang="it-IT" altLang="it-IT" sz="2400" b="1" dirty="0" err="1">
                <a:solidFill>
                  <a:srgbClr val="7C0000"/>
                </a:solidFill>
              </a:rPr>
              <a:t>Palatimone</a:t>
            </a:r>
            <a:endParaRPr lang="it-IT" altLang="it-IT" sz="2400" b="1" dirty="0">
              <a:solidFill>
                <a:srgbClr val="7C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7C0000"/>
                </a:solidFill>
              </a:rPr>
              <a:t>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err="1" smtClean="0">
                <a:solidFill>
                  <a:srgbClr val="7C0000"/>
                </a:solidFill>
              </a:rPr>
              <a:t>Palamitone</a:t>
            </a:r>
            <a:r>
              <a:rPr lang="it-IT" altLang="it-IT" sz="2400" b="1" dirty="0" smtClean="0">
                <a:solidFill>
                  <a:srgbClr val="7C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e una cala di ciottoli bianchi,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al fondo della rada,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che potrebbe essere stata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7C0000"/>
                </a:solidFill>
              </a:rPr>
              <a:t>i</a:t>
            </a:r>
            <a:r>
              <a:rPr lang="it-IT" altLang="it-IT" sz="2400" b="1" dirty="0" smtClean="0">
                <a:solidFill>
                  <a:srgbClr val="7C0000"/>
                </a:solidFill>
              </a:rPr>
              <a:t>mmaginata da Virgilio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7C0000"/>
                </a:solidFill>
              </a:rPr>
              <a:t>c</a:t>
            </a:r>
            <a:r>
              <a:rPr lang="it-IT" altLang="it-IT" sz="2400" b="1" dirty="0" smtClean="0">
                <a:solidFill>
                  <a:srgbClr val="7C0000"/>
                </a:solidFill>
              </a:rPr>
              <a:t>ome sede di partenza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dei Ludi navali</a:t>
            </a:r>
            <a:endParaRPr lang="it-IT" altLang="it-IT" sz="2400" b="1" dirty="0">
              <a:solidFill>
                <a:srgbClr val="7C0000"/>
              </a:solidFill>
            </a:endParaRP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0" y="4305300"/>
            <a:ext cx="776145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b="1" dirty="0">
                <a:solidFill>
                  <a:srgbClr val="7C0000"/>
                </a:solidFill>
              </a:rPr>
              <a:t> </a:t>
            </a:r>
            <a:r>
              <a:rPr lang="it-IT" altLang="it-IT" sz="2200" b="1" dirty="0" smtClean="0">
                <a:solidFill>
                  <a:schemeClr val="bg1"/>
                </a:solidFill>
              </a:rPr>
              <a:t>La rada di Cofano </a:t>
            </a:r>
            <a:r>
              <a:rPr lang="it-IT" altLang="it-IT" sz="2200" b="1" dirty="0">
                <a:solidFill>
                  <a:schemeClr val="bg1"/>
                </a:solidFill>
              </a:rPr>
              <a:t>è da Marsala a S. Vito l’unico riparo marino da venti </a:t>
            </a:r>
            <a:r>
              <a:rPr lang="it-IT" altLang="it-IT" sz="2200" b="1" dirty="0" smtClean="0">
                <a:solidFill>
                  <a:schemeClr val="bg1"/>
                </a:solidFill>
              </a:rPr>
              <a:t>d’occidente; </a:t>
            </a:r>
            <a:endParaRPr lang="it-IT" altLang="it-IT" sz="22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b="1" dirty="0">
                <a:solidFill>
                  <a:schemeClr val="bg1"/>
                </a:solidFill>
              </a:rPr>
              <a:t> </a:t>
            </a:r>
            <a:r>
              <a:rPr lang="it-IT" altLang="it-IT" sz="2200" b="1" dirty="0" smtClean="0">
                <a:solidFill>
                  <a:schemeClr val="bg1"/>
                </a:solidFill>
              </a:rPr>
              <a:t>è dotata </a:t>
            </a:r>
            <a:r>
              <a:rPr lang="it-IT" altLang="it-IT" sz="2200" b="1" dirty="0">
                <a:solidFill>
                  <a:schemeClr val="bg1"/>
                </a:solidFill>
              </a:rPr>
              <a:t>di uno scoglio che consente di seguire una regata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dirty="0">
                <a:solidFill>
                  <a:schemeClr val="bg1"/>
                </a:solidFill>
              </a:rPr>
              <a:t>   parallela alla riva, come nel V libro dell’Eneide,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200" b="1" dirty="0">
                <a:solidFill>
                  <a:schemeClr val="bg1"/>
                </a:solidFill>
              </a:rPr>
              <a:t> con una meta esposta al vento occidentale ed una insenatura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 dirty="0">
                <a:solidFill>
                  <a:schemeClr val="bg1"/>
                </a:solidFill>
              </a:rPr>
              <a:t>   riparata, dominata </a:t>
            </a:r>
            <a:r>
              <a:rPr lang="it-IT" altLang="it-IT" sz="2200" b="1" dirty="0" smtClean="0">
                <a:solidFill>
                  <a:schemeClr val="bg1"/>
                </a:solidFill>
              </a:rPr>
              <a:t>da un monte, che potrebbe essere stato                  immaginato da Virgilio come sede del re siculo </a:t>
            </a:r>
            <a:r>
              <a:rPr lang="it-IT" altLang="it-IT" sz="2200" b="1" dirty="0" err="1" smtClean="0">
                <a:solidFill>
                  <a:schemeClr val="bg1"/>
                </a:solidFill>
              </a:rPr>
              <a:t>Aceste</a:t>
            </a:r>
            <a:r>
              <a:rPr lang="it-IT" altLang="it-IT" sz="2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8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magine 1" descr="Senza titolo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" y="960438"/>
            <a:ext cx="12042621" cy="42278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4660900" y="2336800"/>
            <a:ext cx="5954715" cy="609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srgbClr val="FFFFFF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287713" y="2636838"/>
            <a:ext cx="1223962" cy="2159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048501" y="2336800"/>
            <a:ext cx="100806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CasellaDiTesto 7"/>
          <p:cNvSpPr txBox="1">
            <a:spLocks noChangeArrowheads="1"/>
          </p:cNvSpPr>
          <p:nvPr/>
        </p:nvSpPr>
        <p:spPr bwMode="auto">
          <a:xfrm>
            <a:off x="2881313" y="5569278"/>
            <a:ext cx="7984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FFFFFF"/>
                </a:solidFill>
              </a:rPr>
              <a:t>Virgilio, Eneide 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libro V: i Ludi </a:t>
            </a:r>
            <a:r>
              <a:rPr lang="it-IT" altLang="it-IT" sz="2800" b="1" dirty="0">
                <a:solidFill>
                  <a:srgbClr val="FFFFFF"/>
                </a:solidFill>
              </a:rPr>
              <a:t>in onore di Anchise</a:t>
            </a:r>
          </a:p>
        </p:txBody>
      </p:sp>
    </p:spTree>
    <p:extLst>
      <p:ext uri="{BB962C8B-B14F-4D97-AF65-F5344CB8AC3E}">
        <p14:creationId xmlns:p14="http://schemas.microsoft.com/office/powerpoint/2010/main" val="5659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8" descr="C:\Users\Purpura\Desktop\Ventotene\Cofano\Senza titol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74614"/>
            <a:ext cx="6696075" cy="39639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2" descr="C:\Users\Purpura\Desktop\Ventotene\Cofano\corv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149725"/>
            <a:ext cx="6032500" cy="2622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49326" y="4779964"/>
            <a:ext cx="2303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FFFFFF"/>
                </a:solidFill>
              </a:rPr>
              <a:t>La spiaggia in fondo a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Calazza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Cofano</a:t>
            </a:r>
            <a:endParaRPr lang="it-IT" altLang="it-IT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CN045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3446464"/>
            <a:ext cx="4356100" cy="3265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9" descr="Cofan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5089"/>
            <a:ext cx="5715000" cy="334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Oval 10"/>
          <p:cNvSpPr>
            <a:spLocks noChangeArrowheads="1"/>
          </p:cNvSpPr>
          <p:nvPr/>
        </p:nvSpPr>
        <p:spPr bwMode="auto">
          <a:xfrm flipV="1">
            <a:off x="4940300" y="755648"/>
            <a:ext cx="1701800" cy="88901"/>
          </a:xfrm>
          <a:prstGeom prst="ellipse">
            <a:avLst/>
          </a:prstGeom>
          <a:noFill/>
          <a:ln w="9525">
            <a:solidFill>
              <a:srgbClr val="5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500000"/>
              </a:solidFill>
            </a:endParaRPr>
          </a:p>
        </p:txBody>
      </p:sp>
      <p:sp>
        <p:nvSpPr>
          <p:cNvPr id="79880" name="Line 11"/>
          <p:cNvSpPr>
            <a:spLocks noChangeShapeType="1"/>
          </p:cNvSpPr>
          <p:nvPr/>
        </p:nvSpPr>
        <p:spPr bwMode="auto">
          <a:xfrm>
            <a:off x="5375275" y="869950"/>
            <a:ext cx="433388" cy="0"/>
          </a:xfrm>
          <a:prstGeom prst="line">
            <a:avLst/>
          </a:prstGeom>
          <a:noFill/>
          <a:ln w="9525">
            <a:solidFill>
              <a:srgbClr val="5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58101" y="1335088"/>
            <a:ext cx="443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7C0000"/>
                </a:solidFill>
              </a:rPr>
              <a:t>L’ipotetico percorso dei Ludi, immaginato da Virgilio </a:t>
            </a:r>
            <a:endParaRPr lang="it-IT" altLang="it-IT" sz="2400" b="1" dirty="0">
              <a:solidFill>
                <a:srgbClr val="7C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9" y="3597579"/>
            <a:ext cx="2270423" cy="31651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82850" y="4805423"/>
            <a:ext cx="4432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chemeClr val="bg1"/>
                </a:solidFill>
              </a:rPr>
              <a:t>Epigrafe a S. Andrea di Bonagia, che menziona Caio </a:t>
            </a:r>
            <a:r>
              <a:rPr lang="it-IT" altLang="it-IT" sz="2000" b="1" dirty="0" err="1" smtClean="0">
                <a:solidFill>
                  <a:schemeClr val="bg1"/>
                </a:solidFill>
              </a:rPr>
              <a:t>Asinio</a:t>
            </a:r>
            <a:r>
              <a:rPr lang="it-IT" altLang="it-IT" sz="20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</a:rPr>
              <a:t>Nicomaco</a:t>
            </a:r>
            <a:r>
              <a:rPr lang="it-IT" altLang="it-IT" sz="2000" b="1" dirty="0" smtClean="0">
                <a:solidFill>
                  <a:schemeClr val="bg1"/>
                </a:solidFill>
              </a:rPr>
              <a:t> Giuliano, proconsole d’Asia e console suffetto nel III sec. d.C.</a:t>
            </a:r>
            <a:endParaRPr lang="it-IT" alt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DSCN0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4450"/>
            <a:ext cx="5002213" cy="6669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8" descr="DSCN12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978276"/>
            <a:ext cx="3779838" cy="283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1" descr="DSCN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88913"/>
            <a:ext cx="2733675" cy="364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DSCN1264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/>
          <a:stretch>
            <a:fillRect/>
          </a:stretch>
        </p:blipFill>
        <p:spPr bwMode="auto">
          <a:xfrm>
            <a:off x="1703389" y="1"/>
            <a:ext cx="4968875" cy="3484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6" descr="DSCN1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9" y="3987801"/>
            <a:ext cx="3671887" cy="2754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8" descr="Mappa Cofano2"/>
          <p:cNvPicPr>
            <a:picLocks noChangeAspect="1" noChangeArrowheads="1"/>
          </p:cNvPicPr>
          <p:nvPr/>
        </p:nvPicPr>
        <p:blipFill>
          <a:blip r:embed="rId4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23826"/>
            <a:ext cx="3738563" cy="3516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6" descr="C:\Users\Purpura\Desktop\Ventotene\Cofano\Senza titolo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73463"/>
            <a:ext cx="5340350" cy="32131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213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Garamond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Purpura</dc:creator>
  <cp:lastModifiedBy>Purpura</cp:lastModifiedBy>
  <cp:revision>11</cp:revision>
  <dcterms:created xsi:type="dcterms:W3CDTF">2020-02-21T17:03:35Z</dcterms:created>
  <dcterms:modified xsi:type="dcterms:W3CDTF">2020-03-10T11:40:07Z</dcterms:modified>
</cp:coreProperties>
</file>