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56"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8BA7E9-D78D-436A-85B7-5FE1A1A6758B}" type="datetimeFigureOut">
              <a:rPr lang="it-IT" smtClean="0"/>
              <a:pPr/>
              <a:t>26/01/2014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627433-F7D4-4977-8618-243BD89A367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BA7E9-D78D-436A-85B7-5FE1A1A6758B}" type="datetimeFigureOut">
              <a:rPr lang="it-IT" smtClean="0"/>
              <a:pPr/>
              <a:t>26/01/2014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27433-F7D4-4977-8618-243BD89A367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descr="C:\Users\Purpura\Desktop\Documents\Immagini\Cannoni\Fig. 2.jpg"/>
          <p:cNvPicPr>
            <a:picLocks noChangeAspect="1" noChangeArrowheads="1"/>
          </p:cNvPicPr>
          <p:nvPr/>
        </p:nvPicPr>
        <p:blipFill>
          <a:blip r:embed="rId2" cstate="print"/>
          <a:srcRect/>
          <a:stretch>
            <a:fillRect/>
          </a:stretch>
        </p:blipFill>
        <p:spPr bwMode="auto">
          <a:xfrm>
            <a:off x="5399584" y="4457188"/>
            <a:ext cx="3060848" cy="2024498"/>
          </a:xfrm>
          <a:prstGeom prst="rect">
            <a:avLst/>
          </a:prstGeom>
          <a:noFill/>
          <a:ln w="28575">
            <a:solidFill>
              <a:schemeClr val="bg1"/>
            </a:solidFill>
          </a:ln>
        </p:spPr>
      </p:pic>
      <p:sp>
        <p:nvSpPr>
          <p:cNvPr id="24577" name="Rectangle 1"/>
          <p:cNvSpPr>
            <a:spLocks noChangeArrowheads="1"/>
          </p:cNvSpPr>
          <p:nvPr/>
        </p:nvSpPr>
        <p:spPr bwMode="auto">
          <a:xfrm>
            <a:off x="4427984" y="2492896"/>
            <a:ext cx="417646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00100" algn="l"/>
              </a:tabLst>
            </a:pP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Fig. 1: La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bianca rupe del Capo delle Terme,  forata  nel  1615  per consentire  il  passaggio  delle  pecore,  domina  la  zona  del naufragio.</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
        <p:nvSpPr>
          <p:cNvPr id="24578" name="Rectangle 2"/>
          <p:cNvSpPr>
            <a:spLocks noChangeArrowheads="1"/>
          </p:cNvSpPr>
          <p:nvPr/>
        </p:nvSpPr>
        <p:spPr bwMode="auto">
          <a:xfrm>
            <a:off x="1651644" y="-12868"/>
            <a:ext cx="5833648"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bg2">
                    <a:lumMod val="10000"/>
                  </a:schemeClr>
                </a:solidFill>
                <a:effectLst/>
                <a:latin typeface="Garamond" pitchFamily="18" charset="0"/>
                <a:ea typeface="Times New Roman" pitchFamily="18" charset="0"/>
                <a:cs typeface="Arial" pitchFamily="34" charset="0"/>
              </a:rPr>
              <a:t>I cannoni in bronzo di Sciacca.</a:t>
            </a:r>
            <a:endParaRPr kumimoji="0" lang="it-IT" sz="2400" b="0" i="0" u="none" strike="noStrike" cap="none" normalizeH="0" baseline="0" dirty="0" smtClean="0">
              <a:ln>
                <a:noFill/>
              </a:ln>
              <a:solidFill>
                <a:schemeClr val="bg2">
                  <a:lumMod val="10000"/>
                </a:schemeClr>
              </a:solidFill>
              <a:effectLst/>
              <a:latin typeface="Garamond"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bg2">
                    <a:lumMod val="10000"/>
                  </a:schemeClr>
                </a:solidFill>
                <a:effectLst/>
                <a:latin typeface="Garamond" pitchFamily="18" charset="0"/>
                <a:ea typeface="Times New Roman" pitchFamily="18" charset="0"/>
                <a:cs typeface="Arial" pitchFamily="34" charset="0"/>
              </a:rPr>
              <a:t> Rinvenimento, recupero e</a:t>
            </a:r>
            <a:endParaRPr kumimoji="0" lang="it-IT" sz="2400" b="0" i="0" u="none" strike="noStrike" cap="none" normalizeH="0" baseline="0" dirty="0" smtClean="0">
              <a:ln>
                <a:noFill/>
              </a:ln>
              <a:solidFill>
                <a:schemeClr val="bg2">
                  <a:lumMod val="10000"/>
                </a:schemeClr>
              </a:solidFill>
              <a:effectLst/>
              <a:latin typeface="Garamond"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bg2">
                    <a:lumMod val="10000"/>
                  </a:schemeClr>
                </a:solidFill>
                <a:effectLst/>
                <a:latin typeface="Garamond" pitchFamily="18" charset="0"/>
                <a:ea typeface="Times New Roman" pitchFamily="18" charset="0"/>
                <a:cs typeface="Arial" pitchFamily="34" charset="0"/>
              </a:rPr>
              <a:t>spunti per la datazione e per l’ attribuzione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chemeClr val="bg2">
                    <a:lumMod val="10000"/>
                  </a:schemeClr>
                </a:solidFill>
                <a:effectLst/>
                <a:latin typeface="Garamond" pitchFamily="18" charset="0"/>
                <a:ea typeface="Times New Roman" pitchFamily="18" charset="0"/>
                <a:cs typeface="Arial" pitchFamily="34" charset="0"/>
              </a:rPr>
              <a:t>del relitto</a:t>
            </a:r>
            <a:r>
              <a:rPr kumimoji="0" lang="it-IT" sz="2400" b="0" i="0" u="none" strike="noStrike" cap="none" normalizeH="0" baseline="0" dirty="0" smtClean="0">
                <a:ln>
                  <a:noFill/>
                </a:ln>
                <a:solidFill>
                  <a:schemeClr val="bg2">
                    <a:lumMod val="10000"/>
                  </a:schemeClr>
                </a:solidFill>
                <a:effectLst/>
                <a:latin typeface="Garamond" pitchFamily="18" charset="0"/>
                <a:cs typeface="Arial" pitchFamily="34" charset="0"/>
              </a:rPr>
              <a:t> </a:t>
            </a:r>
          </a:p>
        </p:txBody>
      </p:sp>
      <p:sp>
        <p:nvSpPr>
          <p:cNvPr id="24579" name="Rectangle 3"/>
          <p:cNvSpPr>
            <a:spLocks noChangeArrowheads="1"/>
          </p:cNvSpPr>
          <p:nvPr/>
        </p:nvSpPr>
        <p:spPr bwMode="auto">
          <a:xfrm>
            <a:off x="-36512" y="5662989"/>
            <a:ext cx="52920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2: </a:t>
            </a:r>
            <a:r>
              <a:rPr lang="it-IT" b="1" dirty="0" smtClean="0">
                <a:solidFill>
                  <a:srgbClr val="660033"/>
                </a:solidFill>
                <a:latin typeface="Garamond" pitchFamily="18" charset="0"/>
                <a:ea typeface="Times New Roman" pitchFamily="18" charset="0"/>
                <a:cs typeface="Times New Roman" pitchFamily="18" charset="0"/>
              </a:rPr>
              <a:t>La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zona del naufragio è compresa tra uno scoglio sommerso e la spiaggia di Coda di Volpe.</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8" name="Picture 14" descr="C:\Users\Purpura\Desktop\Documents\Immagini\Cannoni\Fig. 1.jpg"/>
          <p:cNvPicPr>
            <a:picLocks noChangeAspect="1" noChangeArrowheads="1"/>
          </p:cNvPicPr>
          <p:nvPr/>
        </p:nvPicPr>
        <p:blipFill>
          <a:blip r:embed="rId3" cstate="print"/>
          <a:srcRect/>
          <a:stretch>
            <a:fillRect/>
          </a:stretch>
        </p:blipFill>
        <p:spPr bwMode="auto">
          <a:xfrm>
            <a:off x="611560" y="1628800"/>
            <a:ext cx="3315860" cy="2232248"/>
          </a:xfrm>
          <a:prstGeom prst="rect">
            <a:avLst/>
          </a:prstGeom>
          <a:noFill/>
          <a:ln w="28575">
            <a:solidFill>
              <a:schemeClr val="bg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139952" y="344560"/>
            <a:ext cx="460851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3: </a:t>
            </a:r>
            <a:r>
              <a:rPr lang="it-IT" b="1" dirty="0" smtClean="0">
                <a:solidFill>
                  <a:srgbClr val="660033"/>
                </a:solidFill>
                <a:latin typeface="Garamond" pitchFamily="18" charset="0"/>
                <a:ea typeface="Times New Roman" pitchFamily="18" charset="0"/>
                <a:cs typeface="Times New Roman" pitchFamily="18" charset="0"/>
              </a:rPr>
              <a:t>La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città  di  Sciacca ed il sito del caricatore in una illustrazione della fine del '600 (da </a:t>
            </a:r>
            <a:r>
              <a:rPr kumimoji="0" lang="it-IT" b="1" i="0" u="none" strike="noStrike" cap="none" normalizeH="0" baseline="0" dirty="0" err="1" smtClean="0">
                <a:ln>
                  <a:noFill/>
                </a:ln>
                <a:solidFill>
                  <a:srgbClr val="660033"/>
                </a:solidFill>
                <a:effectLst/>
                <a:latin typeface="Garamond" pitchFamily="18" charset="0"/>
                <a:ea typeface="Times New Roman" pitchFamily="18" charset="0"/>
                <a:cs typeface="Times New Roman" pitchFamily="18" charset="0"/>
              </a:rPr>
              <a:t>Savasta</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Il famoso caso di Sciacca, Palermo, 1726).</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4" name="Picture 16" descr="C:\Users\Purpura\Desktop\Documents\Immagini\Cannoni\Fig. 3.jpg"/>
          <p:cNvPicPr>
            <a:picLocks noChangeAspect="1" noChangeArrowheads="1"/>
          </p:cNvPicPr>
          <p:nvPr/>
        </p:nvPicPr>
        <p:blipFill>
          <a:blip r:embed="rId2" cstate="print"/>
          <a:srcRect/>
          <a:stretch>
            <a:fillRect/>
          </a:stretch>
        </p:blipFill>
        <p:spPr bwMode="auto">
          <a:xfrm>
            <a:off x="467544" y="260648"/>
            <a:ext cx="3456384" cy="4902399"/>
          </a:xfrm>
          <a:prstGeom prst="rect">
            <a:avLst/>
          </a:prstGeom>
          <a:noFill/>
          <a:ln w="28575">
            <a:solidFill>
              <a:schemeClr val="bg1"/>
            </a:solidFill>
          </a:ln>
        </p:spPr>
      </p:pic>
      <p:pic>
        <p:nvPicPr>
          <p:cNvPr id="5" name="Picture 2" descr="C:\Users\Purpura\Desktop\Documents\Immagini\Cannoni\Fig. 4.jpg"/>
          <p:cNvPicPr>
            <a:picLocks noChangeAspect="1" noChangeArrowheads="1"/>
          </p:cNvPicPr>
          <p:nvPr/>
        </p:nvPicPr>
        <p:blipFill>
          <a:blip r:embed="rId3" cstate="print"/>
          <a:srcRect/>
          <a:stretch>
            <a:fillRect/>
          </a:stretch>
        </p:blipFill>
        <p:spPr bwMode="auto">
          <a:xfrm>
            <a:off x="5796136" y="2069657"/>
            <a:ext cx="3096344" cy="4581384"/>
          </a:xfrm>
          <a:prstGeom prst="rect">
            <a:avLst/>
          </a:prstGeom>
          <a:noFill/>
          <a:ln w="28575">
            <a:solidFill>
              <a:schemeClr val="bg1"/>
            </a:solidFill>
          </a:ln>
        </p:spPr>
      </p:pic>
      <p:sp>
        <p:nvSpPr>
          <p:cNvPr id="14338" name="Rectangle 2"/>
          <p:cNvSpPr>
            <a:spLocks noChangeArrowheads="1"/>
          </p:cNvSpPr>
          <p:nvPr/>
        </p:nvSpPr>
        <p:spPr bwMode="auto">
          <a:xfrm>
            <a:off x="395536" y="5301208"/>
            <a:ext cx="525658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4</a:t>
            </a:r>
            <a:r>
              <a:rPr lang="it-IT" b="1" dirty="0" smtClean="0">
                <a:solidFill>
                  <a:srgbClr val="660033"/>
                </a:solidFill>
                <a:latin typeface="Garamond" pitchFamily="18" charset="0"/>
                <a:ea typeface="Times New Roman" pitchFamily="18" charset="0"/>
                <a:cs typeface="Times New Roman" pitchFamily="18" charset="0"/>
              </a:rPr>
              <a:t>: </a:t>
            </a:r>
            <a:r>
              <a:rPr lang="it-IT" b="1" dirty="0" smtClean="0">
                <a:solidFill>
                  <a:srgbClr val="660033"/>
                </a:solidFill>
                <a:latin typeface="Garamond" pitchFamily="18" charset="0"/>
                <a:ea typeface="Times New Roman" pitchFamily="18" charset="0"/>
                <a:cs typeface="Times New Roman" pitchFamily="18" charset="0"/>
              </a:rPr>
              <a:t>Sciacca</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Portale della chiesa di S. Maria del Giglio con incastonate quattro palle di cannone,  scagliate nel 1650  sulla folla.  Una  quinta  palla,  ricoperta  forse in occasione di un restauro, sormontava il portale.</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4716016" y="1052736"/>
            <a:ext cx="398416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5: </a:t>
            </a:r>
            <a:r>
              <a:rPr lang="it-IT" b="1" dirty="0" smtClean="0">
                <a:solidFill>
                  <a:srgbClr val="660033"/>
                </a:solidFill>
                <a:latin typeface="Garamond" pitchFamily="18" charset="0"/>
                <a:ea typeface="Times New Roman" pitchFamily="18" charset="0"/>
                <a:cs typeface="Times New Roman" pitchFamily="18" charset="0"/>
              </a:rPr>
              <a:t>Riprese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video  nei  pressi  del cannone dalla canna tortile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3" name="Picture 11" descr="C:\Users\Purpura\Desktop\Documents\Immagini\Cannoni\Fig. 13.jpg"/>
          <p:cNvPicPr>
            <a:picLocks noChangeAspect="1" noChangeArrowheads="1"/>
          </p:cNvPicPr>
          <p:nvPr/>
        </p:nvPicPr>
        <p:blipFill>
          <a:blip r:embed="rId2" cstate="print"/>
          <a:srcRect/>
          <a:stretch>
            <a:fillRect/>
          </a:stretch>
        </p:blipFill>
        <p:spPr bwMode="auto">
          <a:xfrm>
            <a:off x="395536" y="332656"/>
            <a:ext cx="4102360" cy="2952328"/>
          </a:xfrm>
          <a:prstGeom prst="rect">
            <a:avLst/>
          </a:prstGeom>
          <a:noFill/>
          <a:ln w="28575">
            <a:solidFill>
              <a:schemeClr val="bg1"/>
            </a:solidFill>
          </a:ln>
        </p:spPr>
      </p:pic>
      <p:sp>
        <p:nvSpPr>
          <p:cNvPr id="13314" name="Rectangle 2"/>
          <p:cNvSpPr>
            <a:spLocks noChangeArrowheads="1"/>
          </p:cNvSpPr>
          <p:nvPr/>
        </p:nvSpPr>
        <p:spPr bwMode="auto">
          <a:xfrm>
            <a:off x="827584" y="4586645"/>
            <a:ext cx="32403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6: </a:t>
            </a:r>
            <a:r>
              <a:rPr lang="it-IT" b="1" dirty="0" smtClean="0">
                <a:solidFill>
                  <a:srgbClr val="660033"/>
                </a:solidFill>
                <a:latin typeface="Garamond" pitchFamily="18" charset="0"/>
                <a:ea typeface="Times New Roman" pitchFamily="18" charset="0"/>
                <a:cs typeface="Times New Roman" pitchFamily="18" charset="0"/>
              </a:rPr>
              <a:t>La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canna tortile di uno dei cannoni di bronzo di Sciacca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5" name="Picture 4" descr="C:\Users\Purpura\Desktop\Documents\Immagini\Cannoni\Fig. 6.jpg"/>
          <p:cNvPicPr>
            <a:picLocks noChangeAspect="1" noChangeArrowheads="1"/>
          </p:cNvPicPr>
          <p:nvPr/>
        </p:nvPicPr>
        <p:blipFill>
          <a:blip r:embed="rId3" cstate="print"/>
          <a:srcRect/>
          <a:stretch>
            <a:fillRect/>
          </a:stretch>
        </p:blipFill>
        <p:spPr bwMode="auto">
          <a:xfrm>
            <a:off x="4644008" y="3984062"/>
            <a:ext cx="3672408" cy="2429145"/>
          </a:xfrm>
          <a:prstGeom prst="rect">
            <a:avLst/>
          </a:prstGeom>
          <a:noFill/>
          <a:ln w="28575">
            <a:solidFill>
              <a:schemeClr val="bg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932040" y="1490301"/>
            <a:ext cx="367240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7: </a:t>
            </a:r>
            <a:r>
              <a:rPr lang="it-IT" b="1" dirty="0" smtClean="0">
                <a:solidFill>
                  <a:srgbClr val="660033"/>
                </a:solidFill>
                <a:latin typeface="Garamond" pitchFamily="18" charset="0"/>
                <a:ea typeface="Times New Roman" pitchFamily="18" charset="0"/>
                <a:cs typeface="Times New Roman" pitchFamily="18" charset="0"/>
              </a:rPr>
              <a:t>Cannone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con lo stemma della salamandra - “impresa d'anima” di Francesco I - e la sigla del fonditore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
        <p:nvSpPr>
          <p:cNvPr id="3" name="Rettangolo 2"/>
          <p:cNvSpPr/>
          <p:nvPr/>
        </p:nvSpPr>
        <p:spPr>
          <a:xfrm>
            <a:off x="1403648" y="5013176"/>
            <a:ext cx="3563888" cy="923330"/>
          </a:xfrm>
          <a:prstGeom prst="rect">
            <a:avLst/>
          </a:prstGeom>
        </p:spPr>
        <p:txBody>
          <a:bodyPr wrap="square">
            <a:spAutoFit/>
          </a:bodyPr>
          <a:lstStyle/>
          <a:p>
            <a:pPr lvl="0" algn="r" eaLnBrk="0" fontAlgn="base" hangingPunct="0">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8: </a:t>
            </a:r>
            <a:r>
              <a:rPr lang="it-IT" b="1" dirty="0" smtClean="0">
                <a:solidFill>
                  <a:srgbClr val="660033"/>
                </a:solidFill>
                <a:latin typeface="Garamond" pitchFamily="18" charset="0"/>
                <a:ea typeface="Times New Roman" pitchFamily="18" charset="0"/>
                <a:cs typeface="Times New Roman" pitchFamily="18" charset="0"/>
              </a:rPr>
              <a:t>Palle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di cannone, alcune spezzate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4" name="Picture 5" descr="C:\Users\Purpura\Desktop\Documents\Immagini\Cannoni\Fig. 7.jpg"/>
          <p:cNvPicPr>
            <a:picLocks noChangeAspect="1" noChangeArrowheads="1"/>
          </p:cNvPicPr>
          <p:nvPr/>
        </p:nvPicPr>
        <p:blipFill>
          <a:blip r:embed="rId2" cstate="print"/>
          <a:srcRect/>
          <a:stretch>
            <a:fillRect/>
          </a:stretch>
        </p:blipFill>
        <p:spPr bwMode="auto">
          <a:xfrm>
            <a:off x="467544" y="467777"/>
            <a:ext cx="4032448" cy="2771317"/>
          </a:xfrm>
          <a:prstGeom prst="rect">
            <a:avLst/>
          </a:prstGeom>
          <a:noFill/>
          <a:ln w="28575">
            <a:solidFill>
              <a:schemeClr val="bg1"/>
            </a:solidFill>
          </a:ln>
        </p:spPr>
      </p:pic>
      <p:pic>
        <p:nvPicPr>
          <p:cNvPr id="5" name="Picture 6" descr="C:\Users\Purpura\Desktop\Documents\Immagini\Cannoni\Fig. 8.jpg"/>
          <p:cNvPicPr>
            <a:picLocks noChangeAspect="1" noChangeArrowheads="1"/>
          </p:cNvPicPr>
          <p:nvPr/>
        </p:nvPicPr>
        <p:blipFill>
          <a:blip r:embed="rId3" cstate="print"/>
          <a:srcRect/>
          <a:stretch>
            <a:fillRect/>
          </a:stretch>
        </p:blipFill>
        <p:spPr bwMode="auto">
          <a:xfrm>
            <a:off x="5220072" y="4149080"/>
            <a:ext cx="3631885" cy="2407342"/>
          </a:xfrm>
          <a:prstGeom prst="rect">
            <a:avLst/>
          </a:prstGeom>
          <a:noFill/>
          <a:ln w="28575">
            <a:solidFill>
              <a:schemeClr val="bg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860032" y="1556792"/>
            <a:ext cx="41044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9: </a:t>
            </a:r>
            <a:r>
              <a:rPr lang="it-IT" b="1" dirty="0" smtClean="0">
                <a:solidFill>
                  <a:srgbClr val="660033"/>
                </a:solidFill>
                <a:latin typeface="Garamond" pitchFamily="18" charset="0"/>
                <a:ea typeface="Times New Roman" pitchFamily="18" charset="0"/>
                <a:cs typeface="Times New Roman" pitchFamily="18" charset="0"/>
              </a:rPr>
              <a:t>Chiodi</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palle di cannone, concrezioni ferrose, forse tutte relative ad un contenitore di attrezzi di un carpentiere (foto Alessandro Purpura). </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
        <p:nvSpPr>
          <p:cNvPr id="3" name="Rettangolo 2"/>
          <p:cNvSpPr/>
          <p:nvPr/>
        </p:nvSpPr>
        <p:spPr>
          <a:xfrm>
            <a:off x="899592" y="4293096"/>
            <a:ext cx="3347864" cy="1754326"/>
          </a:xfrm>
          <a:prstGeom prst="rect">
            <a:avLst/>
          </a:prstGeom>
        </p:spPr>
        <p:txBody>
          <a:bodyPr wrap="square">
            <a:spAutoFit/>
          </a:bodyPr>
          <a:lstStyle/>
          <a:p>
            <a:pPr lvl="0" algn="r" eaLnBrk="0" fontAlgn="base" hangingPunct="0">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10: </a:t>
            </a:r>
            <a:r>
              <a:rPr lang="it-IT" b="1" dirty="0" smtClean="0">
                <a:solidFill>
                  <a:srgbClr val="660033"/>
                </a:solidFill>
                <a:latin typeface="Garamond" pitchFamily="18" charset="0"/>
                <a:ea typeface="Times New Roman" pitchFamily="18" charset="0"/>
                <a:cs typeface="Times New Roman" pitchFamily="18" charset="0"/>
              </a:rPr>
              <a:t>Un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rotolo di lamina plumbea per il rivestimento dello scafo naufragato era arrotolato in un sacco del quale restano alcuni filamenti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4" name="Picture 7" descr="C:\Users\Purpura\Desktop\Documents\Immagini\Cannoni\Fig. 9.jpg"/>
          <p:cNvPicPr>
            <a:picLocks noChangeAspect="1" noChangeArrowheads="1"/>
          </p:cNvPicPr>
          <p:nvPr/>
        </p:nvPicPr>
        <p:blipFill>
          <a:blip r:embed="rId2" cstate="print"/>
          <a:srcRect/>
          <a:stretch>
            <a:fillRect/>
          </a:stretch>
        </p:blipFill>
        <p:spPr bwMode="auto">
          <a:xfrm>
            <a:off x="467544" y="501113"/>
            <a:ext cx="4132645" cy="2783871"/>
          </a:xfrm>
          <a:prstGeom prst="rect">
            <a:avLst/>
          </a:prstGeom>
          <a:noFill/>
          <a:ln w="28575">
            <a:solidFill>
              <a:schemeClr val="bg1"/>
            </a:solidFill>
          </a:ln>
        </p:spPr>
      </p:pic>
      <p:pic>
        <p:nvPicPr>
          <p:cNvPr id="5" name="Picture 8" descr="C:\Users\Purpura\Desktop\Documents\Immagini\Cannoni\Fig. 10.jpg"/>
          <p:cNvPicPr>
            <a:picLocks noChangeAspect="1" noChangeArrowheads="1"/>
          </p:cNvPicPr>
          <p:nvPr/>
        </p:nvPicPr>
        <p:blipFill>
          <a:blip r:embed="rId3" cstate="print"/>
          <a:srcRect/>
          <a:stretch>
            <a:fillRect/>
          </a:stretch>
        </p:blipFill>
        <p:spPr bwMode="auto">
          <a:xfrm>
            <a:off x="4898343" y="3933056"/>
            <a:ext cx="3967989" cy="2664296"/>
          </a:xfrm>
          <a:prstGeom prst="rect">
            <a:avLst/>
          </a:prstGeom>
          <a:noFill/>
          <a:ln w="28575">
            <a:solidFill>
              <a:schemeClr val="bg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4427984" y="410181"/>
            <a:ext cx="30243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11: </a:t>
            </a:r>
            <a:r>
              <a:rPr lang="it-IT" b="1" dirty="0" smtClean="0">
                <a:solidFill>
                  <a:srgbClr val="660033"/>
                </a:solidFill>
                <a:latin typeface="Garamond" pitchFamily="18" charset="0"/>
                <a:ea typeface="Times New Roman" pitchFamily="18" charset="0"/>
                <a:cs typeface="Times New Roman" pitchFamily="18" charset="0"/>
              </a:rPr>
              <a:t>Concrezione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inglobante un perno di ferro e due cerchi di lamina bronzea ripiegata.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
        <p:nvSpPr>
          <p:cNvPr id="3" name="Rettangolo 2"/>
          <p:cNvSpPr/>
          <p:nvPr/>
        </p:nvSpPr>
        <p:spPr>
          <a:xfrm>
            <a:off x="1475656" y="5301208"/>
            <a:ext cx="3240360" cy="1200329"/>
          </a:xfrm>
          <a:prstGeom prst="rect">
            <a:avLst/>
          </a:prstGeom>
        </p:spPr>
        <p:txBody>
          <a:bodyPr wrap="square">
            <a:spAutoFit/>
          </a:bodyPr>
          <a:lstStyle/>
          <a:p>
            <a:pPr lvl="0" algn="r" eaLnBrk="0" fontAlgn="base" hangingPunct="0">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12: </a:t>
            </a:r>
            <a:r>
              <a:rPr lang="it-IT" b="1" dirty="0" smtClean="0">
                <a:solidFill>
                  <a:srgbClr val="660033"/>
                </a:solidFill>
                <a:latin typeface="Garamond" pitchFamily="18" charset="0"/>
                <a:ea typeface="Times New Roman" pitchFamily="18" charset="0"/>
                <a:cs typeface="Times New Roman" pitchFamily="18" charset="0"/>
              </a:rPr>
              <a:t>Banda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metallica, forse relativa alla femminella del timone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4" name="Picture 9" descr="C:\Users\Purpura\Desktop\Documents\Immagini\Cannoni\Fig. 11.jpg"/>
          <p:cNvPicPr>
            <a:picLocks noChangeAspect="1" noChangeArrowheads="1"/>
          </p:cNvPicPr>
          <p:nvPr/>
        </p:nvPicPr>
        <p:blipFill>
          <a:blip r:embed="rId2" cstate="print"/>
          <a:srcRect l="2381"/>
          <a:stretch>
            <a:fillRect/>
          </a:stretch>
        </p:blipFill>
        <p:spPr bwMode="auto">
          <a:xfrm>
            <a:off x="971600" y="188640"/>
            <a:ext cx="2952328" cy="4186650"/>
          </a:xfrm>
          <a:prstGeom prst="rect">
            <a:avLst/>
          </a:prstGeom>
          <a:noFill/>
          <a:ln w="28575">
            <a:solidFill>
              <a:schemeClr val="bg1"/>
            </a:solidFill>
          </a:ln>
        </p:spPr>
      </p:pic>
      <p:pic>
        <p:nvPicPr>
          <p:cNvPr id="5" name="Picture 10" descr="C:\Users\Purpura\Desktop\Documents\Immagini\Cannoni\Fig. 12.jpg"/>
          <p:cNvPicPr>
            <a:picLocks noChangeAspect="1" noChangeArrowheads="1"/>
          </p:cNvPicPr>
          <p:nvPr/>
        </p:nvPicPr>
        <p:blipFill>
          <a:blip r:embed="rId3" cstate="print"/>
          <a:srcRect/>
          <a:stretch>
            <a:fillRect/>
          </a:stretch>
        </p:blipFill>
        <p:spPr bwMode="auto">
          <a:xfrm>
            <a:off x="5292080" y="2564904"/>
            <a:ext cx="2689396" cy="3987548"/>
          </a:xfrm>
          <a:prstGeom prst="rect">
            <a:avLst/>
          </a:prstGeom>
          <a:noFill/>
          <a:ln w="28575">
            <a:solidFill>
              <a:schemeClr val="bg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148064" y="122149"/>
            <a:ext cx="356388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13: </a:t>
            </a:r>
            <a:r>
              <a:rPr lang="it-IT" b="1" dirty="0" smtClean="0">
                <a:solidFill>
                  <a:srgbClr val="660033"/>
                </a:solidFill>
                <a:latin typeface="Garamond" pitchFamily="18" charset="0"/>
                <a:ea typeface="Times New Roman" pitchFamily="18" charset="0"/>
                <a:cs typeface="Times New Roman" pitchFamily="18" charset="0"/>
              </a:rPr>
              <a:t>Una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fase del recupero del cannone con lo stemma della salamandra. Un fusto di cemento viene collocato nell’esatta posizione del cannone, per mantenere il ricordo dell’originaria posizione del reperto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
        <p:nvSpPr>
          <p:cNvPr id="3" name="Rettangolo 2"/>
          <p:cNvSpPr/>
          <p:nvPr/>
        </p:nvSpPr>
        <p:spPr>
          <a:xfrm>
            <a:off x="1331640" y="5157192"/>
            <a:ext cx="4572000" cy="1200329"/>
          </a:xfrm>
          <a:prstGeom prst="rect">
            <a:avLst/>
          </a:prstGeom>
        </p:spPr>
        <p:txBody>
          <a:bodyPr>
            <a:spAutoFit/>
          </a:bodyPr>
          <a:lstStyle/>
          <a:p>
            <a:pPr lvl="0" algn="r" eaLnBrk="0" fontAlgn="base" hangingPunct="0">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14: </a:t>
            </a:r>
            <a:r>
              <a:rPr lang="it-IT" b="1" dirty="0" err="1" smtClean="0">
                <a:solidFill>
                  <a:srgbClr val="660033"/>
                </a:solidFill>
                <a:latin typeface="Garamond" pitchFamily="18" charset="0"/>
                <a:ea typeface="Times New Roman" pitchFamily="18" charset="0"/>
                <a:cs typeface="Times New Roman" pitchFamily="18" charset="0"/>
              </a:rPr>
              <a:t>Favignana</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Palazzina </a:t>
            </a:r>
            <a:r>
              <a:rPr kumimoji="0" lang="it-IT" b="1" i="0" u="none" strike="noStrike" cap="none" normalizeH="0" baseline="0" dirty="0" err="1" smtClean="0">
                <a:ln>
                  <a:noFill/>
                </a:ln>
                <a:solidFill>
                  <a:srgbClr val="660033"/>
                </a:solidFill>
                <a:effectLst/>
                <a:latin typeface="Garamond" pitchFamily="18" charset="0"/>
                <a:ea typeface="Times New Roman" pitchFamily="18" charset="0"/>
                <a:cs typeface="Times New Roman" pitchFamily="18" charset="0"/>
              </a:rPr>
              <a:t>Florio</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Cannone del Cinquecento dalle  località </a:t>
            </a:r>
            <a:r>
              <a:rPr kumimoji="0" lang="it-IT" b="1" i="0" u="none" strike="noStrike" cap="none" normalizeH="0" baseline="0" dirty="0" err="1" smtClean="0">
                <a:ln>
                  <a:noFill/>
                </a:ln>
                <a:solidFill>
                  <a:srgbClr val="660033"/>
                </a:solidFill>
                <a:effectLst/>
                <a:latin typeface="Garamond" pitchFamily="18" charset="0"/>
                <a:ea typeface="Times New Roman" pitchFamily="18" charset="0"/>
                <a:cs typeface="Times New Roman" pitchFamily="18" charset="0"/>
              </a:rPr>
              <a:t>Calarossa</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o Burrone. (foto Marcello Vinciguerra).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pic>
        <p:nvPicPr>
          <p:cNvPr id="4" name="Picture 3" descr="C:\Users\Purpura\Desktop\Documents\Immagini\Cannoni\Fig. 5.jpg"/>
          <p:cNvPicPr>
            <a:picLocks noChangeAspect="1" noChangeArrowheads="1"/>
          </p:cNvPicPr>
          <p:nvPr/>
        </p:nvPicPr>
        <p:blipFill>
          <a:blip r:embed="rId2" cstate="print"/>
          <a:srcRect/>
          <a:stretch>
            <a:fillRect/>
          </a:stretch>
        </p:blipFill>
        <p:spPr bwMode="auto">
          <a:xfrm>
            <a:off x="304905" y="260648"/>
            <a:ext cx="4627135" cy="3157340"/>
          </a:xfrm>
          <a:prstGeom prst="rect">
            <a:avLst/>
          </a:prstGeom>
          <a:noFill/>
          <a:ln w="28575">
            <a:solidFill>
              <a:schemeClr val="bg1"/>
            </a:solidFill>
          </a:ln>
        </p:spPr>
      </p:pic>
      <p:pic>
        <p:nvPicPr>
          <p:cNvPr id="5" name="Picture 12" descr="C:\Users\Purpura\Desktop\Documents\Immagini\Cannoni\Fig. 14.jpg"/>
          <p:cNvPicPr>
            <a:picLocks noChangeAspect="1" noChangeArrowheads="1"/>
          </p:cNvPicPr>
          <p:nvPr/>
        </p:nvPicPr>
        <p:blipFill>
          <a:blip r:embed="rId3" cstate="print"/>
          <a:srcRect/>
          <a:stretch>
            <a:fillRect/>
          </a:stretch>
        </p:blipFill>
        <p:spPr bwMode="auto">
          <a:xfrm>
            <a:off x="6228184" y="2708920"/>
            <a:ext cx="2217018" cy="3949689"/>
          </a:xfrm>
          <a:prstGeom prst="rect">
            <a:avLst/>
          </a:prstGeom>
          <a:noFill/>
          <a:ln w="28575">
            <a:solidFill>
              <a:schemeClr val="bg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descr="C:\Users\Purpura\Desktop\Documents\Immagini\Cannoni\Fig.15.jpg"/>
          <p:cNvPicPr>
            <a:picLocks noChangeAspect="1" noChangeArrowheads="1"/>
          </p:cNvPicPr>
          <p:nvPr/>
        </p:nvPicPr>
        <p:blipFill>
          <a:blip r:embed="rId2" cstate="print"/>
          <a:srcRect/>
          <a:stretch>
            <a:fillRect/>
          </a:stretch>
        </p:blipFill>
        <p:spPr bwMode="auto">
          <a:xfrm>
            <a:off x="2267744" y="692696"/>
            <a:ext cx="4793954" cy="3240360"/>
          </a:xfrm>
          <a:prstGeom prst="rect">
            <a:avLst/>
          </a:prstGeom>
          <a:noFill/>
          <a:ln w="28575">
            <a:solidFill>
              <a:schemeClr val="bg1"/>
            </a:solidFill>
          </a:ln>
        </p:spPr>
      </p:pic>
      <p:sp>
        <p:nvSpPr>
          <p:cNvPr id="1041" name="Rectangle 17"/>
          <p:cNvSpPr>
            <a:spLocks noChangeArrowheads="1"/>
          </p:cNvSpPr>
          <p:nvPr/>
        </p:nvSpPr>
        <p:spPr bwMode="auto">
          <a:xfrm>
            <a:off x="1547664" y="4293096"/>
            <a:ext cx="594015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800100" algn="l"/>
              </a:tabLst>
            </a:pPr>
            <a:r>
              <a:rPr lang="it-IT" b="1" dirty="0" smtClean="0">
                <a:solidFill>
                  <a:srgbClr val="660033"/>
                </a:solidFill>
                <a:latin typeface="Garamond" pitchFamily="18" charset="0"/>
                <a:ea typeface="Times New Roman" pitchFamily="18" charset="0"/>
                <a:cs typeface="Times New Roman" pitchFamily="18" charset="0"/>
              </a:rPr>
              <a:t>Fig. </a:t>
            </a:r>
            <a:r>
              <a:rPr lang="it-IT" b="1" dirty="0" smtClean="0">
                <a:solidFill>
                  <a:srgbClr val="660033"/>
                </a:solidFill>
                <a:latin typeface="Garamond" pitchFamily="18" charset="0"/>
                <a:ea typeface="Times New Roman" pitchFamily="18" charset="0"/>
                <a:cs typeface="Times New Roman" pitchFamily="18" charset="0"/>
              </a:rPr>
              <a:t>15: </a:t>
            </a:r>
            <a:r>
              <a:rPr lang="it-IT" b="1" dirty="0" smtClean="0">
                <a:solidFill>
                  <a:srgbClr val="660033"/>
                </a:solidFill>
                <a:latin typeface="Garamond" pitchFamily="18" charset="0"/>
                <a:ea typeface="Times New Roman" pitchFamily="18" charset="0"/>
                <a:cs typeface="Times New Roman" pitchFamily="18" charset="0"/>
              </a:rPr>
              <a:t>Culatta </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del cannone con lo stemma della salamandra.  La grande “B” in rilievo potrebbe riferirsi  al  fonditore </a:t>
            </a:r>
            <a:r>
              <a:rPr kumimoji="0" lang="it-IT" b="1" i="0" u="none" strike="noStrike" cap="none" normalizeH="0" baseline="0" dirty="0" err="1" smtClean="0">
                <a:ln>
                  <a:noFill/>
                </a:ln>
                <a:solidFill>
                  <a:srgbClr val="660033"/>
                </a:solidFill>
                <a:effectLst/>
                <a:latin typeface="Garamond" pitchFamily="18" charset="0"/>
                <a:ea typeface="Times New Roman" pitchFamily="18" charset="0"/>
                <a:cs typeface="Times New Roman" pitchFamily="18" charset="0"/>
              </a:rPr>
              <a:t>Baube</a:t>
            </a:r>
            <a:r>
              <a:rPr kumimoji="0" lang="it-IT" b="1" i="0" u="none" strike="noStrike" cap="none" normalizeH="0" baseline="0" dirty="0" smtClean="0">
                <a:ln>
                  <a:noFill/>
                </a:ln>
                <a:solidFill>
                  <a:srgbClr val="660033"/>
                </a:solidFill>
                <a:effectLst/>
                <a:latin typeface="Garamond" pitchFamily="18" charset="0"/>
                <a:ea typeface="Times New Roman" pitchFamily="18" charset="0"/>
                <a:cs typeface="Times New Roman" pitchFamily="18" charset="0"/>
              </a:rPr>
              <a:t>.  I  due  fori  nella  culatta  erano  relativi alle micce ed erano protetti da uno sportellino, in questo caso mancante. Il pomolo raffigura un tulipano.  I cannoni di Sciacca apparivano ricoperti da una patina dorata (foto Alessandro Purpura).</a:t>
            </a:r>
            <a:endParaRPr kumimoji="0" lang="it-IT" b="1" i="0" u="none" strike="noStrike" cap="none" normalizeH="0" baseline="0" dirty="0" smtClean="0">
              <a:ln>
                <a:noFill/>
              </a:ln>
              <a:solidFill>
                <a:srgbClr val="660033"/>
              </a:solidFill>
              <a:effectLst/>
              <a:latin typeface="Garamond" pitchFamily="18" charset="0"/>
              <a:cs typeface="Arial" pitchFamily="34"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464</Words>
  <Application>Microsoft Office PowerPoint</Application>
  <PresentationFormat>Presentazione su schermo (4:3)</PresentationFormat>
  <Paragraphs>19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Purpura</dc:creator>
  <cp:lastModifiedBy>Purpura</cp:lastModifiedBy>
  <cp:revision>8</cp:revision>
  <dcterms:created xsi:type="dcterms:W3CDTF">2014-01-26T11:29:21Z</dcterms:created>
  <dcterms:modified xsi:type="dcterms:W3CDTF">2014-01-26T13:33:22Z</dcterms:modified>
</cp:coreProperties>
</file>