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80" r:id="rId22"/>
    <p:sldId id="278" r:id="rId23"/>
    <p:sldId id="284" r:id="rId24"/>
    <p:sldId id="285" r:id="rId25"/>
    <p:sldId id="286" r:id="rId26"/>
    <p:sldId id="281" r:id="rId27"/>
    <p:sldId id="282" r:id="rId28"/>
    <p:sldId id="287" r:id="rId29"/>
    <p:sldId id="288" r:id="rId30"/>
    <p:sldId id="28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F2A5-D94A-4A32-A174-4C0FA118A136}" type="datetimeFigureOut">
              <a:rPr lang="it-IT" smtClean="0"/>
              <a:pPr/>
              <a:t>12/01/2014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6E23-A818-4E3B-AE90-F686831FD8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58464" y="2392363"/>
            <a:ext cx="40555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A10E03"/>
                </a:solidFill>
                <a:latin typeface="Garamond" pitchFamily="18" charset="0"/>
              </a:rPr>
              <a:t>Scritture sull’acqua:</a:t>
            </a:r>
          </a:p>
          <a:p>
            <a:pPr algn="ctr"/>
            <a:r>
              <a:rPr lang="it-IT" sz="3200" b="1" dirty="0">
                <a:solidFill>
                  <a:srgbClr val="A10E03"/>
                </a:solidFill>
                <a:latin typeface="Garamond" pitchFamily="18" charset="0"/>
              </a:rPr>
              <a:t>scritture di bordo, </a:t>
            </a:r>
          </a:p>
          <a:p>
            <a:pPr algn="ctr"/>
            <a:r>
              <a:rPr lang="it-IT" sz="3200" b="1" dirty="0">
                <a:solidFill>
                  <a:srgbClr val="A10E03"/>
                </a:solidFill>
                <a:latin typeface="Garamond" pitchFamily="18" charset="0"/>
              </a:rPr>
              <a:t>scritture a bordo.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5" y="3449638"/>
            <a:ext cx="3711575" cy="31670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5779" name="Picture 3" descr="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88913"/>
            <a:ext cx="2979737" cy="302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124075" y="4699000"/>
            <a:ext cx="2349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Vasetto campione </a:t>
            </a:r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con orzo dei </a:t>
            </a:r>
            <a:r>
              <a:rPr lang="it-IT" sz="2000" b="1" i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Cavari</a:t>
            </a: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da Marsiglia. </a:t>
            </a:r>
          </a:p>
          <a:p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I/II sec. d.C.</a:t>
            </a:r>
          </a:p>
          <a:p>
            <a:endParaRPr lang="it-IT" sz="20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36525" y="3403600"/>
            <a:ext cx="3714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Contratto di </a:t>
            </a:r>
            <a:r>
              <a:rPr lang="it-IT" sz="2000" b="1" i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receptum</a:t>
            </a:r>
            <a:r>
              <a:rPr lang="it-IT" sz="2000" b="1" i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</a:t>
            </a:r>
            <a:r>
              <a:rPr lang="it-IT" sz="2000" b="1" i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nautarum</a:t>
            </a:r>
            <a:endParaRPr lang="it-IT" sz="2000" b="1" i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(</a:t>
            </a:r>
            <a:r>
              <a:rPr lang="it-IT" sz="2000" b="1" i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naulotiké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).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3594586" y="1125538"/>
            <a:ext cx="35042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Modio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come vasetto campione</a:t>
            </a:r>
          </a:p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da Alessandria d’Egitto. </a:t>
            </a:r>
          </a:p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II sec.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 descr="papiroIndi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166688"/>
            <a:ext cx="6599238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453392" y="5029200"/>
            <a:ext cx="169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 err="1">
                <a:solidFill>
                  <a:schemeClr val="bg1"/>
                </a:solidFill>
                <a:latin typeface="Garamond" pitchFamily="18" charset="0"/>
              </a:rPr>
              <a:t>P.Vindob</a:t>
            </a:r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G. 40822.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(metà II d.C.)</a:t>
            </a:r>
          </a:p>
        </p:txBody>
      </p:sp>
      <p:pic>
        <p:nvPicPr>
          <p:cNvPr id="119812" name="Picture 5" descr="pIndia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22225" y="609600"/>
            <a:ext cx="2873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Line 6"/>
          <p:cNvSpPr>
            <a:spLocks noChangeShapeType="1"/>
          </p:cNvSpPr>
          <p:nvPr/>
        </p:nvSpPr>
        <p:spPr bwMode="auto">
          <a:xfrm flipH="1">
            <a:off x="83058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9814" name="Line 7"/>
          <p:cNvSpPr>
            <a:spLocks noChangeShapeType="1"/>
          </p:cNvSpPr>
          <p:nvPr/>
        </p:nvSpPr>
        <p:spPr bwMode="auto">
          <a:xfrm flipH="1">
            <a:off x="2057400" y="2286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" descr="Pindia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3441700"/>
            <a:ext cx="4572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4" descr="pIndia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02163" y="466725"/>
            <a:ext cx="45418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5" descr="Pindia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457200"/>
            <a:ext cx="4572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7" name="Text Box 6"/>
          <p:cNvSpPr txBox="1">
            <a:spLocks noChangeArrowheads="1"/>
          </p:cNvSpPr>
          <p:nvPr/>
        </p:nvSpPr>
        <p:spPr bwMode="auto">
          <a:xfrm>
            <a:off x="2739066" y="0"/>
            <a:ext cx="3494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err="1">
                <a:solidFill>
                  <a:srgbClr val="B37803"/>
                </a:solidFill>
                <a:latin typeface="Garamond" pitchFamily="18" charset="0"/>
              </a:rPr>
              <a:t>P.Vindob</a:t>
            </a:r>
            <a:r>
              <a:rPr lang="it-IT" b="1" dirty="0">
                <a:solidFill>
                  <a:srgbClr val="B37803"/>
                </a:solidFill>
                <a:latin typeface="Garamond" pitchFamily="18" charset="0"/>
              </a:rPr>
              <a:t>. G. 40822. (metà II d.C.)</a:t>
            </a:r>
          </a:p>
        </p:txBody>
      </p:sp>
      <p:sp>
        <p:nvSpPr>
          <p:cNvPr id="120838" name="Line 8"/>
          <p:cNvSpPr>
            <a:spLocks noChangeShapeType="1"/>
          </p:cNvSpPr>
          <p:nvPr/>
        </p:nvSpPr>
        <p:spPr bwMode="auto">
          <a:xfrm>
            <a:off x="228600" y="3200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pic>
        <p:nvPicPr>
          <p:cNvPr id="120839" name="Picture 9" descr="PVindob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7400" y="289560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0" name="Line 10"/>
          <p:cNvSpPr>
            <a:spLocks noChangeShapeType="1"/>
          </p:cNvSpPr>
          <p:nvPr/>
        </p:nvSpPr>
        <p:spPr bwMode="auto">
          <a:xfrm>
            <a:off x="4800600" y="1981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Bereni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2971800"/>
            <a:ext cx="3440113" cy="3733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98917" y="4899025"/>
            <a:ext cx="38743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Berenice. Magazzini del porto </a:t>
            </a:r>
          </a:p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con anfore romane </a:t>
            </a:r>
          </a:p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del IV-V sec. d.C.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829059" y="687388"/>
            <a:ext cx="313579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Zabargad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in Mar Rosso,</a:t>
            </a:r>
          </a:p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sito di un relitto romano</a:t>
            </a:r>
          </a:p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del I sec. a.C. sulla rotta </a:t>
            </a:r>
          </a:p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per l’India.</a:t>
            </a:r>
          </a:p>
        </p:txBody>
      </p:sp>
      <p:pic>
        <p:nvPicPr>
          <p:cNvPr id="110597" name="Picture 5" descr="Zabarga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28600"/>
            <a:ext cx="5181600" cy="3354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Z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52400"/>
            <a:ext cx="8458200" cy="607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09600" y="6270625"/>
            <a:ext cx="81941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Zabargad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 Anfore romane </a:t>
            </a:r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Dressel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2-4 del I sec. a.C. (foto </a:t>
            </a:r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Dilenge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Zaba5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58763" y="228600"/>
            <a:ext cx="4008437" cy="579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43" name="Picture 3" descr="Zaba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228600"/>
            <a:ext cx="2859088" cy="3352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44" name="Picture 4" descr="Zaba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733800"/>
            <a:ext cx="4419600" cy="297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0" y="1622425"/>
            <a:ext cx="133183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Zabargad</a:t>
            </a:r>
            <a:endParaRPr lang="it-IT" sz="22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(foto </a:t>
            </a:r>
          </a:p>
          <a:p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Dilenge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).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288709" y="6042025"/>
            <a:ext cx="41392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In primo piano un’anfora vinaria</a:t>
            </a:r>
          </a:p>
          <a:p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italica (</a:t>
            </a:r>
            <a:r>
              <a:rPr lang="it-IT" sz="22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Dressel</a:t>
            </a:r>
            <a:r>
              <a:rPr lang="it-IT" sz="22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1A) del I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Zaba2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17475" y="152400"/>
            <a:ext cx="4752975" cy="5292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84213" y="5483225"/>
            <a:ext cx="3326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Zabargad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.</a:t>
            </a:r>
          </a:p>
          <a:p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Anfore romane</a:t>
            </a:r>
          </a:p>
          <a:p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di provenienza campana</a:t>
            </a:r>
          </a:p>
          <a:p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del I sec. a.C. (foto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Dilenge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).</a:t>
            </a:r>
          </a:p>
        </p:txBody>
      </p:sp>
      <p:pic>
        <p:nvPicPr>
          <p:cNvPr id="113668" name="Picture 5" descr="Zaba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551363"/>
            <a:ext cx="3816350" cy="2190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3669" name="Picture 6" descr="Zabargad Pianta Av 4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74613"/>
            <a:ext cx="3973513" cy="4362450"/>
          </a:xfrm>
          <a:prstGeom prst="rect">
            <a:avLst/>
          </a:prstGeom>
          <a:noFill/>
          <a:ln w="28575">
            <a:solidFill>
              <a:srgbClr val="760A0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Senza titolo-18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4008438" cy="586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4691" name="Picture 3" descr="Senza titolo-1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7838" y="3421063"/>
            <a:ext cx="4703762" cy="3208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286543" y="612775"/>
            <a:ext cx="304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Zabargad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Anfore vinarie italiche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e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Dressel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2-4, probabilmente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esportate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dalla  Campania con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il “dolce vino dei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Yauna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Wadi Menih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2936875" cy="4267200"/>
          </a:xfrm>
          <a:prstGeom prst="rect">
            <a:avLst/>
          </a:prstGeom>
          <a:noFill/>
          <a:ln w="9525">
            <a:solidFill>
              <a:srgbClr val="760A02"/>
            </a:solidFill>
            <a:miter lim="800000"/>
            <a:headEnd/>
            <a:tailEnd/>
          </a:ln>
        </p:spPr>
      </p:pic>
      <p:pic>
        <p:nvPicPr>
          <p:cNvPr id="117763" name="Picture 3" descr="Senza titolo-17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2271713"/>
            <a:ext cx="5715000" cy="4402137"/>
          </a:xfrm>
          <a:prstGeom prst="rect">
            <a:avLst/>
          </a:prstGeom>
          <a:noFill/>
          <a:ln w="9525">
            <a:solidFill>
              <a:srgbClr val="760A02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87703" y="4800600"/>
            <a:ext cx="14408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err="1">
                <a:solidFill>
                  <a:schemeClr val="bg1"/>
                </a:solidFill>
                <a:latin typeface="Garamond" pitchFamily="18" charset="0"/>
              </a:rPr>
              <a:t>Paneion</a:t>
            </a:r>
            <a:r>
              <a:rPr lang="it-IT" b="1" i="1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di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Wadi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Menih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4744234" y="793750"/>
            <a:ext cx="33702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Iscrizione di C.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Numidio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Erote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liberto di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Annio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Plocamo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.</a:t>
            </a:r>
          </a:p>
          <a:p>
            <a:pPr algn="ctr"/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3 febbraio 2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Senza titolo-25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3175000"/>
            <a:ext cx="3733800" cy="3487738"/>
          </a:xfrm>
          <a:prstGeom prst="rect">
            <a:avLst/>
          </a:prstGeom>
          <a:noFill/>
          <a:ln w="9525">
            <a:solidFill>
              <a:srgbClr val="760A02"/>
            </a:solidFill>
            <a:miter lim="800000"/>
            <a:headEnd/>
            <a:tailEnd/>
          </a:ln>
        </p:spPr>
      </p:pic>
      <p:pic>
        <p:nvPicPr>
          <p:cNvPr id="118787" name="Picture 3" descr="Senza titolo-26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4876800" cy="3114675"/>
          </a:xfrm>
          <a:prstGeom prst="rect">
            <a:avLst/>
          </a:prstGeom>
          <a:noFill/>
          <a:ln w="9525">
            <a:solidFill>
              <a:srgbClr val="760A02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735578" y="990600"/>
            <a:ext cx="27306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i="1" dirty="0" err="1">
                <a:solidFill>
                  <a:srgbClr val="A50021"/>
                </a:solidFill>
                <a:latin typeface="Garamond" pitchFamily="18" charset="0"/>
              </a:rPr>
              <a:t>Paneion</a:t>
            </a:r>
            <a:r>
              <a:rPr lang="it-IT" b="1" i="1" dirty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di Wadi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Menih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.</a:t>
            </a:r>
          </a:p>
          <a:p>
            <a:pPr algn="ctr"/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Iscrizione di Gaio </a:t>
            </a:r>
            <a:r>
              <a:rPr lang="it-IT" b="1" dirty="0" err="1">
                <a:solidFill>
                  <a:srgbClr val="A50021"/>
                </a:solidFill>
                <a:latin typeface="Garamond" pitchFamily="18" charset="0"/>
              </a:rPr>
              <a:t>Peticio</a:t>
            </a:r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.</a:t>
            </a:r>
          </a:p>
          <a:p>
            <a:pPr algn="ctr"/>
            <a:r>
              <a:rPr lang="it-IT" b="1" dirty="0">
                <a:solidFill>
                  <a:srgbClr val="A50021"/>
                </a:solidFill>
                <a:latin typeface="Garamond" pitchFamily="18" charset="0"/>
              </a:rPr>
              <a:t>I sec. a.C.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354617" y="4932363"/>
            <a:ext cx="2408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Bassorilievo dei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Peticii</a:t>
            </a:r>
            <a:endParaRPr lang="it-IT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al Museo dell’Aquila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in Abruzzo. I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60350"/>
            <a:ext cx="3214688" cy="43211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596746" y="4965700"/>
            <a:ext cx="30848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Garamond" pitchFamily="18" charset="0"/>
              </a:rPr>
              <a:t>S. Vito Lo Capo.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Garamond" pitchFamily="18" charset="0"/>
              </a:rPr>
              <a:t>Il relitto dei Corani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Garamond" pitchFamily="18" charset="0"/>
              </a:rPr>
              <a:t>(</a:t>
            </a:r>
            <a:r>
              <a:rPr lang="it-IT" sz="2800" b="1" i="1" dirty="0" err="1">
                <a:solidFill>
                  <a:schemeClr val="bg1"/>
                </a:solidFill>
                <a:latin typeface="Garamond" pitchFamily="18" charset="0"/>
              </a:rPr>
              <a:t>Kent</a:t>
            </a:r>
            <a:r>
              <a:rPr lang="it-IT" sz="2800" b="1" dirty="0">
                <a:solidFill>
                  <a:schemeClr val="bg1"/>
                </a:solidFill>
                <a:latin typeface="Garamond" pitchFamily="18" charset="0"/>
              </a:rPr>
              <a:t>, 1978).</a:t>
            </a:r>
          </a:p>
        </p:txBody>
      </p:sp>
      <p:pic>
        <p:nvPicPr>
          <p:cNvPr id="80900" name="Picture 5" descr="Catalano Vincenzo_Kent5_47m"/>
          <p:cNvPicPr>
            <a:picLocks noChangeAspect="1" noChangeArrowheads="1"/>
          </p:cNvPicPr>
          <p:nvPr/>
        </p:nvPicPr>
        <p:blipFill>
          <a:blip r:embed="rId3" cstate="screen">
            <a:lum bright="-6000" contrast="-6000"/>
          </a:blip>
          <a:srcRect/>
          <a:stretch>
            <a:fillRect/>
          </a:stretch>
        </p:blipFill>
        <p:spPr bwMode="auto">
          <a:xfrm>
            <a:off x="4500563" y="260350"/>
            <a:ext cx="4165600" cy="62484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nsat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333375"/>
            <a:ext cx="3084512" cy="6119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590818"/>
            <a:ext cx="52927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Rilievo da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Neumagen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raffigurante uno scolaro con un 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codex</a:t>
            </a:r>
            <a:r>
              <a:rPr lang="it-IT" sz="20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ansatus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Fine del II sec. d.C.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Treviri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Rheinisches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Landesmuseum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. </a:t>
            </a:r>
          </a:p>
        </p:txBody>
      </p:sp>
      <p:pic>
        <p:nvPicPr>
          <p:cNvPr id="28676" name="Picture 6" descr="Trittic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2389188"/>
            <a:ext cx="5040312" cy="29845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250825" y="5688082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Uno dei trittici delle tavolette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transilvane</a:t>
            </a: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 II sec. d.C.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Senza titolo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54525" y="228600"/>
            <a:ext cx="4438650" cy="64770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55576" y="5589240"/>
            <a:ext cx="344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2400" b="1" dirty="0" smtClean="0">
                <a:solidFill>
                  <a:srgbClr val="680902"/>
                </a:solidFill>
                <a:latin typeface="Garamond" pitchFamily="18" charset="0"/>
              </a:rPr>
              <a:t>Dal relitto di </a:t>
            </a:r>
            <a:r>
              <a:rPr lang="it-IT" sz="2400" b="1" dirty="0" err="1">
                <a:solidFill>
                  <a:srgbClr val="680902"/>
                </a:solidFill>
                <a:latin typeface="Garamond" pitchFamily="18" charset="0"/>
              </a:rPr>
              <a:t>Antikythera</a:t>
            </a:r>
            <a:endParaRPr lang="it-IT" sz="2400" b="1" dirty="0">
              <a:solidFill>
                <a:srgbClr val="680902"/>
              </a:solidFill>
              <a:latin typeface="Garamond" pitchFamily="18" charset="0"/>
            </a:endParaRPr>
          </a:p>
          <a:p>
            <a:pPr algn="r"/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IV sec. a.C.</a:t>
            </a:r>
          </a:p>
        </p:txBody>
      </p:sp>
      <p:pic>
        <p:nvPicPr>
          <p:cNvPr id="49156" name="Immagine 3" descr="Antikythera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69888" y="333375"/>
            <a:ext cx="3613150" cy="496728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924300" y="2276475"/>
            <a:ext cx="2519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7C0B02"/>
                </a:solidFill>
                <a:latin typeface="Garamond" pitchFamily="18" charset="0"/>
              </a:rPr>
              <a:t>Il relitto di </a:t>
            </a:r>
            <a:r>
              <a:rPr lang="it-IT" sz="3200" b="1" dirty="0" err="1">
                <a:solidFill>
                  <a:srgbClr val="7C0B02"/>
                </a:solidFill>
                <a:latin typeface="Garamond" pitchFamily="18" charset="0"/>
              </a:rPr>
              <a:t>Antikythera</a:t>
            </a:r>
            <a:endParaRPr lang="it-IT" sz="3200" b="1" dirty="0">
              <a:solidFill>
                <a:srgbClr val="7C0B02"/>
              </a:solidFill>
              <a:latin typeface="Garamond" pitchFamily="18" charset="0"/>
            </a:endParaRPr>
          </a:p>
          <a:p>
            <a:pPr algn="ctr"/>
            <a:r>
              <a:rPr lang="it-IT" sz="3200" b="1" dirty="0">
                <a:solidFill>
                  <a:srgbClr val="7C0B02"/>
                </a:solidFill>
                <a:latin typeface="Garamond" pitchFamily="18" charset="0"/>
              </a:rPr>
              <a:t>(</a:t>
            </a:r>
            <a:r>
              <a:rPr lang="it-IT" sz="3200" b="1" dirty="0" smtClean="0">
                <a:solidFill>
                  <a:srgbClr val="7C0B02"/>
                </a:solidFill>
                <a:latin typeface="Garamond" pitchFamily="18" charset="0"/>
              </a:rPr>
              <a:t>1900/1901)</a:t>
            </a:r>
            <a:endParaRPr lang="it-IT" sz="3200" b="1" dirty="0">
              <a:solidFill>
                <a:srgbClr val="7C0B02"/>
              </a:solidFill>
              <a:latin typeface="Garamond" pitchFamily="18" charset="0"/>
            </a:endParaRPr>
          </a:p>
        </p:txBody>
      </p:sp>
      <p:pic>
        <p:nvPicPr>
          <p:cNvPr id="47107" name="Immagine 2" descr="Antikythera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063" y="4365625"/>
            <a:ext cx="3322637" cy="23304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7108" name="Immagine 3" descr="Antikythera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3251200" cy="4876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enza titolo-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143000"/>
            <a:ext cx="4327525" cy="548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0825" y="6021388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Calcolatore astronomico da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Antikythera</a:t>
            </a:r>
            <a:endParaRPr lang="it-IT" sz="20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53252" name="Picture 5" descr="Senza titolo-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28600"/>
            <a:ext cx="3810000" cy="2365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304800" y="2636838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Il giacimento di </a:t>
            </a:r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Antikythera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ripreso dalle telecamere di </a:t>
            </a:r>
          </a:p>
          <a:p>
            <a:pPr algn="ctr"/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Cousteau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nel corso </a:t>
            </a:r>
          </a:p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degli anni ’70.</a:t>
            </a:r>
          </a:p>
        </p:txBody>
      </p:sp>
      <p:pic>
        <p:nvPicPr>
          <p:cNvPr id="53254" name="Picture 8" descr="antikythera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4425" y="4149725"/>
            <a:ext cx="2305050" cy="1728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3" descr="Senza titolo-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11113"/>
            <a:ext cx="4932362" cy="38004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4275" name="Immagine 4" descr="Senza titolo-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25" y="3500438"/>
            <a:ext cx="5545138" cy="3225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antikythera Mogg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44450"/>
            <a:ext cx="2862263" cy="3816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299" name="Picture 5" descr="antikythera moggi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5038" y="44450"/>
            <a:ext cx="3094037" cy="4124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00" name="Picture 6" descr="antikythera moggi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675" y="3589338"/>
            <a:ext cx="4321175" cy="3152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3203575" y="1079500"/>
            <a:ext cx="28082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La macchina di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Antikythera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presentata al Planetario di Milano il 10 maggio 2007 da Massimo Mogi: pannello anteriore (zodiaco; calendario solare) e posteriore (cicli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Metone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/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Callippo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e </a:t>
            </a:r>
            <a:r>
              <a:rPr lang="it-IT" sz="1600" b="1" i="1" dirty="0">
                <a:solidFill>
                  <a:srgbClr val="800000"/>
                </a:solidFill>
                <a:latin typeface="Garamond" pitchFamily="18" charset="0"/>
              </a:rPr>
              <a:t>saros/</a:t>
            </a:r>
            <a:r>
              <a:rPr lang="it-IT" sz="1600" b="1" i="1" dirty="0" err="1">
                <a:solidFill>
                  <a:srgbClr val="800000"/>
                </a:solidFill>
                <a:latin typeface="Garamond" pitchFamily="18" charset="0"/>
              </a:rPr>
              <a:t>exeligmos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). 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25413" y="4391025"/>
            <a:ext cx="27908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Ritenuta creazione di </a:t>
            </a:r>
          </a:p>
          <a:p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Archimede (Cic</a:t>
            </a:r>
            <a:r>
              <a:rPr lang="it-IT" sz="1600" b="1" i="1" dirty="0">
                <a:solidFill>
                  <a:srgbClr val="800000"/>
                </a:solidFill>
                <a:latin typeface="Garamond" pitchFamily="18" charset="0"/>
              </a:rPr>
              <a:t>.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,</a:t>
            </a:r>
            <a:r>
              <a:rPr lang="it-IT" sz="1600" b="1" i="1" dirty="0">
                <a:solidFill>
                  <a:srgbClr val="800000"/>
                </a:solidFill>
                <a:latin typeface="Garamond" pitchFamily="18" charset="0"/>
              </a:rPr>
              <a:t> De re </a:t>
            </a:r>
            <a:r>
              <a:rPr lang="it-IT" sz="1600" b="1" i="1" dirty="0" err="1">
                <a:solidFill>
                  <a:srgbClr val="800000"/>
                </a:solidFill>
                <a:latin typeface="Garamond" pitchFamily="18" charset="0"/>
              </a:rPr>
              <a:t>publica</a:t>
            </a:r>
            <a:r>
              <a:rPr lang="it-IT" sz="16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I, 14, 21-22), asportata da Siracusa nel 211 a.C. e condotta a Rodi , ove aveva operato Ipparco di </a:t>
            </a:r>
            <a:r>
              <a:rPr lang="it-IT" sz="1600" b="1" dirty="0" err="1">
                <a:solidFill>
                  <a:srgbClr val="800000"/>
                </a:solidFill>
                <a:latin typeface="Garamond" pitchFamily="18" charset="0"/>
              </a:rPr>
              <a:t>Nicea</a:t>
            </a:r>
            <a:r>
              <a:rPr lang="it-IT" sz="1600" b="1" dirty="0">
                <a:solidFill>
                  <a:srgbClr val="800000"/>
                </a:solidFill>
                <a:latin typeface="Garamond" pitchFamily="18" charset="0"/>
              </a:rPr>
              <a:t> e da lì trasportata intorno all’82 a.C. verso Roma. 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7308850" y="4135438"/>
            <a:ext cx="19431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Secondo altri, opera di </a:t>
            </a:r>
            <a:r>
              <a:rPr lang="it-IT" sz="1400" b="1" dirty="0" err="1">
                <a:solidFill>
                  <a:srgbClr val="800000"/>
                </a:solidFill>
                <a:latin typeface="Garamond" pitchFamily="18" charset="0"/>
              </a:rPr>
              <a:t>Posidonio</a:t>
            </a:r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 di Rodi  che costruì un meccanismo che “riproduceva, ad ogni rivoluzione, gli stessi moti del sole, della luna e dei cinque pianeti che si trovano nei cieli ogni giorno e notte (Cic. De </a:t>
            </a:r>
            <a:r>
              <a:rPr lang="it-IT" sz="1400" b="1" dirty="0" err="1">
                <a:solidFill>
                  <a:srgbClr val="800000"/>
                </a:solidFill>
                <a:latin typeface="Garamond" pitchFamily="18" charset="0"/>
              </a:rPr>
              <a:t>nat</a:t>
            </a:r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. </a:t>
            </a:r>
            <a:r>
              <a:rPr lang="it-IT" sz="1400" b="1" dirty="0" err="1">
                <a:solidFill>
                  <a:srgbClr val="800000"/>
                </a:solidFill>
                <a:latin typeface="Garamond" pitchFamily="18" charset="0"/>
              </a:rPr>
              <a:t>deorum</a:t>
            </a:r>
            <a:r>
              <a:rPr lang="it-IT" sz="1400" b="1" dirty="0">
                <a:solidFill>
                  <a:srgbClr val="800000"/>
                </a:solidFill>
                <a:latin typeface="Garamond" pitchFamily="18" charset="0"/>
              </a:rPr>
              <a:t> II, 34-35 ).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nza titolo-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152400"/>
            <a:ext cx="4495800" cy="655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072313" y="4398963"/>
            <a:ext cx="16017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Efebo </a:t>
            </a:r>
          </a:p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di </a:t>
            </a:r>
            <a:r>
              <a:rPr lang="it-IT" sz="2400" b="1" dirty="0" err="1">
                <a:solidFill>
                  <a:srgbClr val="680902"/>
                </a:solidFill>
                <a:latin typeface="Garamond" pitchFamily="18" charset="0"/>
              </a:rPr>
              <a:t>Mahdia</a:t>
            </a:r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.</a:t>
            </a:r>
          </a:p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I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Mahdia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35700" y="836613"/>
            <a:ext cx="2800350" cy="49831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1203" name="Picture 5" descr="Mahdia 19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7050" y="3462338"/>
            <a:ext cx="5557838" cy="3279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04" name="Picture 6" descr="Mahdi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44450"/>
            <a:ext cx="4364038" cy="3292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572000" y="1292225"/>
            <a:ext cx="18716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chemeClr val="bg1"/>
                </a:solidFill>
              </a:rPr>
              <a:t>Relitto di </a:t>
            </a:r>
          </a:p>
          <a:p>
            <a:r>
              <a:rPr lang="it-IT" sz="2000">
                <a:solidFill>
                  <a:schemeClr val="bg1"/>
                </a:solidFill>
              </a:rPr>
              <a:t>Mahdia.</a:t>
            </a:r>
          </a:p>
          <a:p>
            <a:endParaRPr lang="it-IT" sz="2000">
              <a:solidFill>
                <a:schemeClr val="bg1"/>
              </a:solidFill>
            </a:endParaRPr>
          </a:p>
          <a:p>
            <a:endParaRPr lang="it-IT" sz="2000">
              <a:solidFill>
                <a:schemeClr val="bg1"/>
              </a:solidFill>
            </a:endParaRPr>
          </a:p>
          <a:p>
            <a:r>
              <a:rPr lang="it-IT" sz="2000">
                <a:solidFill>
                  <a:schemeClr val="bg1"/>
                </a:solidFill>
              </a:rPr>
              <a:t>Prospezioni Bound 1996.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Senza titolo-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81000"/>
            <a:ext cx="4953000" cy="2979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812740" y="3505200"/>
            <a:ext cx="4273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dirty="0" err="1">
                <a:solidFill>
                  <a:srgbClr val="680902"/>
                </a:solidFill>
                <a:latin typeface="Garamond" pitchFamily="18" charset="0"/>
              </a:rPr>
              <a:t>Mahdia</a:t>
            </a:r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 (1908/1913). I sec. a.C. </a:t>
            </a:r>
          </a:p>
          <a:p>
            <a:pPr algn="ctr"/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Ghiere bronzee </a:t>
            </a:r>
          </a:p>
          <a:p>
            <a:pPr algn="ctr"/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di due diverse catapulte</a:t>
            </a:r>
          </a:p>
        </p:txBody>
      </p:sp>
      <p:pic>
        <p:nvPicPr>
          <p:cNvPr id="56324" name="Picture 5" descr="Senza titolo-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0" y="1828800"/>
            <a:ext cx="3481388" cy="487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1295400" y="5381625"/>
            <a:ext cx="411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dirty="0" err="1">
                <a:solidFill>
                  <a:srgbClr val="680902"/>
                </a:solidFill>
                <a:latin typeface="Garamond" pitchFamily="18" charset="0"/>
              </a:rPr>
              <a:t>Mahdia</a:t>
            </a:r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. Decreti ateniesi dal santuario dei </a:t>
            </a:r>
            <a:r>
              <a:rPr lang="it-IT" sz="2400" b="1" dirty="0" err="1">
                <a:solidFill>
                  <a:srgbClr val="680902"/>
                </a:solidFill>
                <a:latin typeface="Garamond" pitchFamily="18" charset="0"/>
              </a:rPr>
              <a:t>Paraloi</a:t>
            </a:r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.</a:t>
            </a:r>
          </a:p>
          <a:p>
            <a:pPr algn="ctr"/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IV sec. a.C.</a:t>
            </a:r>
          </a:p>
          <a:p>
            <a:pPr algn="ctr"/>
            <a:endParaRPr lang="it-IT" sz="2400" dirty="0">
              <a:solidFill>
                <a:srgbClr val="6809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 descr="Stampati"/>
          <p:cNvSpPr>
            <a:spLocks noChangeArrowheads="1"/>
          </p:cNvSpPr>
          <p:nvPr/>
        </p:nvSpPr>
        <p:spPr bwMode="auto">
          <a:xfrm>
            <a:off x="381000" y="379685"/>
            <a:ext cx="8382000" cy="6001643"/>
          </a:xfrm>
          <a:prstGeom prst="rect">
            <a:avLst/>
          </a:prstGeom>
          <a:blipFill dpi="0" rotWithShape="0">
            <a:blip r:embed="rId2" cstate="screen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2400" b="1" dirty="0" smtClean="0">
              <a:latin typeface="Garamond" pitchFamily="18" charset="0"/>
            </a:endParaRPr>
          </a:p>
          <a:p>
            <a:pPr algn="just"/>
            <a:r>
              <a:rPr lang="it-IT" sz="2400" b="1" dirty="0" smtClean="0">
                <a:solidFill>
                  <a:srgbClr val="800000"/>
                </a:solidFill>
                <a:latin typeface="Garamond" pitchFamily="18" charset="0"/>
              </a:rPr>
              <a:t>ATENEO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sz="2400" b="1" i="1" dirty="0" err="1">
                <a:solidFill>
                  <a:srgbClr val="800000"/>
                </a:solidFill>
                <a:latin typeface="Garamond" pitchFamily="18" charset="0"/>
              </a:rPr>
              <a:t>Deipnosophistae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 214 d‑e.</a:t>
            </a:r>
          </a:p>
          <a:p>
            <a:pPr algn="just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“(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Apellicone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) … al tempo in cui aveva acquistato la biblioteca di Aristotele e molti altri libri, aveva cominciato ad acquisire furtivamente epigrafi originali degli antichi decreti del 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Metróon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, l'archivio di Atene, e di altre città, purché fossero antiche e rare. Ricercato per queste azioni ad Atene, avrebbe perduto la sua vita se non si fosse nascosto. Ma dopo breve tempo tornò ad Atene di nuovo, ottenendo il favore di molta 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gente…</a:t>
            </a:r>
            <a:endParaRPr lang="it-IT" sz="2400" b="1" dirty="0">
              <a:solidFill>
                <a:srgbClr val="800000"/>
              </a:solidFill>
              <a:latin typeface="Garamond" pitchFamily="18" charset="0"/>
            </a:endParaRPr>
          </a:p>
          <a:p>
            <a:pPr algn="just"/>
            <a:endParaRPr lang="it-IT" sz="2400" b="1" dirty="0">
              <a:solidFill>
                <a:srgbClr val="800000"/>
              </a:solidFill>
              <a:latin typeface="Garamond" pitchFamily="18" charset="0"/>
            </a:endParaRPr>
          </a:p>
          <a:p>
            <a:pPr algn="just"/>
            <a:endParaRPr lang="it-IT" sz="2400" b="1" dirty="0" smtClean="0">
              <a:solidFill>
                <a:srgbClr val="800000"/>
              </a:solidFill>
              <a:latin typeface="Garamond" pitchFamily="18" charset="0"/>
            </a:endParaRPr>
          </a:p>
          <a:p>
            <a:pPr algn="just"/>
            <a:r>
              <a:rPr lang="it-IT" sz="2400" b="1" dirty="0" smtClean="0">
                <a:solidFill>
                  <a:srgbClr val="800000"/>
                </a:solidFill>
                <a:latin typeface="Garamond" pitchFamily="18" charset="0"/>
              </a:rPr>
              <a:t>ATENEO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it-IT" sz="2400" b="1" i="1" dirty="0" err="1">
                <a:solidFill>
                  <a:srgbClr val="800000"/>
                </a:solidFill>
                <a:latin typeface="Garamond" pitchFamily="18" charset="0"/>
              </a:rPr>
              <a:t>Deipnosophistae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 215 a.</a:t>
            </a:r>
          </a:p>
          <a:p>
            <a:pPr algn="just"/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“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…furono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 bruciate tutte le macchine d'assedio, inclusa la catapulta `cattura‑città' che </a:t>
            </a:r>
            <a:r>
              <a:rPr lang="it-IT" sz="2400" b="1" dirty="0" err="1">
                <a:solidFill>
                  <a:srgbClr val="800000"/>
                </a:solidFill>
                <a:latin typeface="Garamond" pitchFamily="18" charset="0"/>
              </a:rPr>
              <a:t>Apellicone</a:t>
            </a:r>
            <a:r>
              <a:rPr lang="it-IT" sz="2400" b="1" dirty="0">
                <a:solidFill>
                  <a:srgbClr val="800000"/>
                </a:solidFill>
                <a:latin typeface="Garamond" pitchFamily="18" charset="0"/>
              </a:rPr>
              <a:t> aveva costruito, quando era giunto a Delo".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kent_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6100" y="3684588"/>
            <a:ext cx="4679950" cy="3128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6019" name="Picture 5" descr="kent_30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</a:blip>
          <a:srcRect/>
          <a:stretch>
            <a:fillRect/>
          </a:stretch>
        </p:blipFill>
        <p:spPr bwMode="auto">
          <a:xfrm>
            <a:off x="3925888" y="44450"/>
            <a:ext cx="5110162" cy="3416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6020" name="Text Box 6"/>
          <p:cNvSpPr txBox="1">
            <a:spLocks noChangeArrowheads="1"/>
          </p:cNvSpPr>
          <p:nvPr/>
        </p:nvSpPr>
        <p:spPr bwMode="auto">
          <a:xfrm>
            <a:off x="3492500" y="3379788"/>
            <a:ext cx="594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>
                <a:solidFill>
                  <a:srgbClr val="680000"/>
                </a:solidFill>
                <a:latin typeface="Garamond" pitchFamily="18" charset="0"/>
              </a:rPr>
              <a:t>Corani in un </a:t>
            </a:r>
            <a:r>
              <a:rPr lang="it-IT" sz="1600" b="1" i="1" dirty="0">
                <a:solidFill>
                  <a:srgbClr val="680000"/>
                </a:solidFill>
                <a:latin typeface="Garamond" pitchFamily="18" charset="0"/>
              </a:rPr>
              <a:t>container  </a:t>
            </a:r>
            <a:r>
              <a:rPr lang="it-IT" sz="1600" b="1" dirty="0">
                <a:solidFill>
                  <a:srgbClr val="680000"/>
                </a:solidFill>
                <a:latin typeface="Garamond" pitchFamily="18" charset="0"/>
              </a:rPr>
              <a:t>a breve distanza dalla prua dello scafo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889476" y="5407025"/>
            <a:ext cx="2527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>
                <a:solidFill>
                  <a:srgbClr val="680000"/>
                </a:solidFill>
                <a:latin typeface="Garamond" pitchFamily="18" charset="0"/>
              </a:rPr>
              <a:t>Sono ben conservate </a:t>
            </a:r>
          </a:p>
          <a:p>
            <a:pPr algn="ctr"/>
            <a:r>
              <a:rPr lang="it-IT" sz="1800" b="1" dirty="0">
                <a:solidFill>
                  <a:srgbClr val="680000"/>
                </a:solidFill>
                <a:latin typeface="Garamond" pitchFamily="18" charset="0"/>
              </a:rPr>
              <a:t>soprattutto le copertine </a:t>
            </a:r>
          </a:p>
          <a:p>
            <a:pPr algn="ctr"/>
            <a:r>
              <a:rPr lang="it-IT" sz="1800" b="1" dirty="0">
                <a:solidFill>
                  <a:srgbClr val="680000"/>
                </a:solidFill>
                <a:latin typeface="Garamond" pitchFamily="18" charset="0"/>
              </a:rPr>
              <a:t>plastificate dei libri.</a:t>
            </a:r>
          </a:p>
        </p:txBody>
      </p:sp>
      <p:pic>
        <p:nvPicPr>
          <p:cNvPr id="86022" name="Picture 9" descr="Coran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" y="115888"/>
            <a:ext cx="3697288" cy="4752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enza titolo-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68650" y="533400"/>
            <a:ext cx="4427538" cy="5562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2400" b="0">
              <a:latin typeface="Times New Roman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67544" y="4509120"/>
            <a:ext cx="21907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Simultaneità di</a:t>
            </a:r>
          </a:p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naufragi per un</a:t>
            </a:r>
          </a:p>
          <a:p>
            <a:r>
              <a:rPr lang="it-IT" sz="2400" b="1" dirty="0">
                <a:solidFill>
                  <a:srgbClr val="680902"/>
                </a:solidFill>
                <a:latin typeface="Garamond" pitchFamily="18" charset="0"/>
              </a:rPr>
              <a:t>unico fortunale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769938"/>
            <a:ext cx="6840537" cy="45704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415514" y="5589240"/>
            <a:ext cx="6380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Tavoletta lignea con cerniere in avorio dal relitto di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Ulu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Burun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XIV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P11602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15888"/>
            <a:ext cx="8207375" cy="6569075"/>
          </a:xfrm>
          <a:prstGeom prst="rect">
            <a:avLst/>
          </a:prstGeom>
          <a:solidFill>
            <a:srgbClr val="500000"/>
          </a:solidFill>
          <a:ln w="38100">
            <a:solidFill>
              <a:srgbClr val="500000"/>
            </a:solidFill>
            <a:miter lim="800000"/>
            <a:headEnd/>
            <a:tailEnd/>
          </a:ln>
        </p:spPr>
      </p:pic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5009008" y="76200"/>
            <a:ext cx="35979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7C0000"/>
                </a:solidFill>
                <a:latin typeface="Garamond" pitchFamily="18" charset="0"/>
              </a:rPr>
              <a:t>Tavoletta con scrittura circolare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304800"/>
            <a:ext cx="4129088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851" name="Picture 3" descr="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05300" y="3657600"/>
            <a:ext cx="4762500" cy="26558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93725" y="6019800"/>
            <a:ext cx="2327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Tavoletta di </a:t>
            </a:r>
            <a:r>
              <a:rPr lang="it-IT" b="1" dirty="0" err="1">
                <a:solidFill>
                  <a:schemeClr val="bg1"/>
                </a:solidFill>
                <a:latin typeface="Garamond" pitchFamily="18" charset="0"/>
              </a:rPr>
              <a:t>Terrasini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495595" y="1066800"/>
            <a:ext cx="21691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A10E03"/>
                </a:solidFill>
                <a:latin typeface="Garamond" pitchFamily="18" charset="0"/>
              </a:rPr>
              <a:t>Laminetta plumbea </a:t>
            </a:r>
          </a:p>
          <a:p>
            <a:pPr algn="ctr"/>
            <a:r>
              <a:rPr lang="it-IT" b="1">
                <a:solidFill>
                  <a:srgbClr val="A10E03"/>
                </a:solidFill>
                <a:latin typeface="Garamond" pitchFamily="18" charset="0"/>
              </a:rPr>
              <a:t>di Pech Maho </a:t>
            </a:r>
          </a:p>
          <a:p>
            <a:pPr algn="ctr"/>
            <a:r>
              <a:rPr lang="it-IT" b="1">
                <a:solidFill>
                  <a:srgbClr val="A10E03"/>
                </a:solidFill>
                <a:latin typeface="Garamond" pitchFamily="18" charset="0"/>
              </a:rPr>
              <a:t>(Francia). </a:t>
            </a:r>
          </a:p>
          <a:p>
            <a:pPr algn="ctr"/>
            <a:r>
              <a:rPr lang="it-IT" b="1">
                <a:solidFill>
                  <a:srgbClr val="A10E03"/>
                </a:solidFill>
                <a:latin typeface="Garamond" pitchFamily="18" charset="0"/>
              </a:rPr>
              <a:t>VI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4876800" cy="3675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731" name="Picture 3" descr="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29263" y="1371600"/>
            <a:ext cx="3408362" cy="525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424335" y="4170363"/>
            <a:ext cx="24758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Calamai dal relitto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di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Porticello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(Calabria).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IV sec. a.C.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763688" y="5733256"/>
            <a:ext cx="37130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Tavoletta lignea scrittoria dal relitto </a:t>
            </a:r>
          </a:p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arcaico del Giglio. VII/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VI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sec.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5" descr="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76200"/>
            <a:ext cx="3886200" cy="2814638"/>
          </a:xfrm>
          <a:prstGeom prst="rect">
            <a:avLst/>
          </a:prstGeom>
          <a:noFill/>
          <a:ln w="9525">
            <a:solidFill>
              <a:srgbClr val="680000"/>
            </a:solidFill>
            <a:miter lim="800000"/>
            <a:headEnd/>
            <a:tailEnd/>
          </a:ln>
        </p:spPr>
      </p:pic>
      <p:pic>
        <p:nvPicPr>
          <p:cNvPr id="74755" name="Picture 16" descr="10"/>
          <p:cNvPicPr>
            <a:picLocks noChangeAspect="1" noChangeArrowheads="1"/>
          </p:cNvPicPr>
          <p:nvPr/>
        </p:nvPicPr>
        <p:blipFill>
          <a:blip r:embed="rId3" cstate="screen">
            <a:lum bright="-12000" contrast="6000"/>
          </a:blip>
          <a:srcRect/>
          <a:stretch>
            <a:fillRect/>
          </a:stretch>
        </p:blipFill>
        <p:spPr bwMode="auto">
          <a:xfrm>
            <a:off x="3098800" y="2667000"/>
            <a:ext cx="5969000" cy="3987800"/>
          </a:xfrm>
          <a:prstGeom prst="rect">
            <a:avLst/>
          </a:prstGeom>
          <a:noFill/>
          <a:ln w="9525">
            <a:solidFill>
              <a:srgbClr val="680000"/>
            </a:solidFill>
            <a:miter lim="800000"/>
            <a:headEnd/>
            <a:tailEnd/>
          </a:ln>
        </p:spPr>
      </p:pic>
      <p:sp>
        <p:nvSpPr>
          <p:cNvPr id="74756" name="Text Box 17"/>
          <p:cNvSpPr txBox="1">
            <a:spLocks noChangeArrowheads="1"/>
          </p:cNvSpPr>
          <p:nvPr/>
        </p:nvSpPr>
        <p:spPr bwMode="auto">
          <a:xfrm>
            <a:off x="4403725" y="1274763"/>
            <a:ext cx="3214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Calamai da Pompei. I sec. d.C.</a:t>
            </a:r>
          </a:p>
        </p:txBody>
      </p:sp>
      <p:sp>
        <p:nvSpPr>
          <p:cNvPr id="74757" name="Text Box 18"/>
          <p:cNvSpPr txBox="1">
            <a:spLocks noChangeArrowheads="1"/>
          </p:cNvSpPr>
          <p:nvPr/>
        </p:nvSpPr>
        <p:spPr bwMode="auto">
          <a:xfrm>
            <a:off x="632674" y="3500438"/>
            <a:ext cx="20239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Tab.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Pomp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 13,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relativa ad un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contratto di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prestito marittimo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dell’11 aprile </a:t>
            </a: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del 38 d.C.</a:t>
            </a:r>
          </a:p>
          <a:p>
            <a:pPr algn="ctr"/>
            <a:endParaRPr lang="it-IT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36538"/>
            <a:ext cx="4724400" cy="28749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47" name="Picture 5" descr="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3429000"/>
            <a:ext cx="4724400" cy="31718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48" name="Picture 6" descr="Zolfo Procchi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250825"/>
            <a:ext cx="3962400" cy="28352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5637213"/>
            <a:ext cx="2057400" cy="915987"/>
            <a:chOff x="0" y="0"/>
            <a:chExt cx="1040" cy="577"/>
          </a:xfrm>
        </p:grpSpPr>
        <p:sp>
          <p:nvSpPr>
            <p:cNvPr id="57354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b="1">
                <a:latin typeface="Garamond" pitchFamily="18" charset="0"/>
              </a:endParaRPr>
            </a:p>
          </p:txBody>
        </p:sp>
        <p:sp>
          <p:nvSpPr>
            <p:cNvPr id="57355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0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t-IT" sz="1800" b="1">
                  <a:solidFill>
                    <a:schemeClr val="bg1"/>
                  </a:solidFill>
                  <a:latin typeface="Garamond" pitchFamily="18" charset="0"/>
                </a:rPr>
                <a:t>Zolfo dal relitto bizantino di Cefalù. VI d.C</a:t>
              </a:r>
              <a:r>
                <a:rPr lang="it-IT" sz="1800" b="1">
                  <a:solidFill>
                    <a:srgbClr val="A10E03"/>
                  </a:solidFill>
                  <a:latin typeface="Garamond" pitchFamily="18" charset="0"/>
                </a:rPr>
                <a:t>.</a:t>
              </a:r>
              <a:r>
                <a:rPr lang="it-IT" sz="600" b="1">
                  <a:latin typeface="Garamond" pitchFamily="18" charset="0"/>
                </a:rPr>
                <a:t> </a:t>
              </a:r>
              <a:endParaRPr lang="it-IT" b="1">
                <a:latin typeface="Garamond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8600" y="3276600"/>
            <a:ext cx="2286000" cy="1739900"/>
            <a:chOff x="0" y="0"/>
            <a:chExt cx="2293" cy="1096"/>
          </a:xfrm>
        </p:grpSpPr>
        <p:sp>
          <p:nvSpPr>
            <p:cNvPr id="57352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57353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229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Patera e </a:t>
              </a:r>
              <a:r>
                <a:rPr lang="it-IT" sz="1800" b="1" dirty="0" err="1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sandaracca</a:t>
              </a:r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 </a:t>
              </a:r>
            </a:p>
            <a:p>
              <a:pPr algn="ctr"/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(réalgar) </a:t>
              </a:r>
            </a:p>
            <a:p>
              <a:pPr algn="ctr"/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dal relitto</a:t>
              </a:r>
            </a:p>
            <a:p>
              <a:pPr algn="ctr"/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della </a:t>
              </a:r>
              <a:r>
                <a:rPr lang="it-IT" sz="1800" b="1" dirty="0" err="1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Triscina</a:t>
              </a:r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, Selinunte. </a:t>
              </a:r>
            </a:p>
            <a:p>
              <a:pPr algn="ctr"/>
              <a:r>
                <a:rPr lang="it-IT" sz="1800" b="1" dirty="0">
                  <a:solidFill>
                    <a:schemeClr val="accent2">
                      <a:lumMod val="75000"/>
                    </a:schemeClr>
                  </a:solidFill>
                  <a:latin typeface="Garamond" pitchFamily="18" charset="0"/>
                </a:rPr>
                <a:t>II-I sec. a.C.</a:t>
              </a:r>
            </a:p>
          </p:txBody>
        </p:sp>
      </p:grpSp>
      <p:sp>
        <p:nvSpPr>
          <p:cNvPr id="57351" name="Rectangle 22"/>
          <p:cNvSpPr>
            <a:spLocks noChangeArrowheads="1"/>
          </p:cNvSpPr>
          <p:nvPr/>
        </p:nvSpPr>
        <p:spPr bwMode="auto">
          <a:xfrm>
            <a:off x="7227770" y="3330575"/>
            <a:ext cx="19941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Panetti di zolfo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dal relitto romano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del </a:t>
            </a:r>
            <a:r>
              <a:rPr lang="it-IT" sz="1800" b="1" dirty="0" err="1">
                <a:solidFill>
                  <a:schemeClr val="bg1"/>
                </a:solidFill>
                <a:latin typeface="Garamond" pitchFamily="18" charset="0"/>
              </a:rPr>
              <a:t>Procchio</a:t>
            </a:r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(Isola d’Elba).</a:t>
            </a:r>
          </a:p>
          <a:p>
            <a:pPr algn="ctr"/>
            <a:r>
              <a:rPr lang="it-IT" sz="1800" b="1" dirty="0">
                <a:solidFill>
                  <a:schemeClr val="bg1"/>
                </a:solidFill>
                <a:latin typeface="Garamond" pitchFamily="18" charset="0"/>
              </a:rPr>
              <a:t> I sec. d.C.</a:t>
            </a:r>
            <a:r>
              <a:rPr lang="it-IT" sz="1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776</Words>
  <Application>Microsoft Office PowerPoint</Application>
  <PresentationFormat>Presentazione su schermo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Purpura</dc:creator>
  <cp:lastModifiedBy>Purpura</cp:lastModifiedBy>
  <cp:revision>13</cp:revision>
  <dcterms:created xsi:type="dcterms:W3CDTF">2014-01-11T16:46:52Z</dcterms:created>
  <dcterms:modified xsi:type="dcterms:W3CDTF">2014-01-12T11:13:47Z</dcterms:modified>
</cp:coreProperties>
</file>