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5C8A-D5D8-4E71-8DFD-44B13D2A145E}" type="datetimeFigureOut">
              <a:rPr lang="it-IT" smtClean="0"/>
              <a:pPr/>
              <a:t>25/01/2014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23C6-59F5-4378-A72E-FDD8AE9075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5C8A-D5D8-4E71-8DFD-44B13D2A145E}" type="datetimeFigureOut">
              <a:rPr lang="it-IT" smtClean="0"/>
              <a:pPr/>
              <a:t>25/01/2014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23C6-59F5-4378-A72E-FDD8AE9075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5C8A-D5D8-4E71-8DFD-44B13D2A145E}" type="datetimeFigureOut">
              <a:rPr lang="it-IT" smtClean="0"/>
              <a:pPr/>
              <a:t>25/01/2014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23C6-59F5-4378-A72E-FDD8AE9075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5C8A-D5D8-4E71-8DFD-44B13D2A145E}" type="datetimeFigureOut">
              <a:rPr lang="it-IT" smtClean="0"/>
              <a:pPr/>
              <a:t>25/01/2014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23C6-59F5-4378-A72E-FDD8AE9075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5C8A-D5D8-4E71-8DFD-44B13D2A145E}" type="datetimeFigureOut">
              <a:rPr lang="it-IT" smtClean="0"/>
              <a:pPr/>
              <a:t>25/01/2014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23C6-59F5-4378-A72E-FDD8AE9075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5C8A-D5D8-4E71-8DFD-44B13D2A145E}" type="datetimeFigureOut">
              <a:rPr lang="it-IT" smtClean="0"/>
              <a:pPr/>
              <a:t>25/01/2014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23C6-59F5-4378-A72E-FDD8AE9075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5C8A-D5D8-4E71-8DFD-44B13D2A145E}" type="datetimeFigureOut">
              <a:rPr lang="it-IT" smtClean="0"/>
              <a:pPr/>
              <a:t>25/01/2014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23C6-59F5-4378-A72E-FDD8AE9075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5C8A-D5D8-4E71-8DFD-44B13D2A145E}" type="datetimeFigureOut">
              <a:rPr lang="it-IT" smtClean="0"/>
              <a:pPr/>
              <a:t>25/01/2014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23C6-59F5-4378-A72E-FDD8AE9075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5C8A-D5D8-4E71-8DFD-44B13D2A145E}" type="datetimeFigureOut">
              <a:rPr lang="it-IT" smtClean="0"/>
              <a:pPr/>
              <a:t>25/01/2014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23C6-59F5-4378-A72E-FDD8AE9075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5C8A-D5D8-4E71-8DFD-44B13D2A145E}" type="datetimeFigureOut">
              <a:rPr lang="it-IT" smtClean="0"/>
              <a:pPr/>
              <a:t>25/01/2014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23C6-59F5-4378-A72E-FDD8AE9075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5C8A-D5D8-4E71-8DFD-44B13D2A145E}" type="datetimeFigureOut">
              <a:rPr lang="it-IT" smtClean="0"/>
              <a:pPr/>
              <a:t>25/01/2014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23C6-59F5-4378-A72E-FDD8AE9075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A5C8A-D5D8-4E71-8DFD-44B13D2A145E}" type="datetimeFigureOut">
              <a:rPr lang="it-IT" smtClean="0"/>
              <a:pPr/>
              <a:t>25/01/2014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23C6-59F5-4378-A72E-FDD8AE90755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Purpura\Desktop\Archaeogate\subacquea\pubblic\purpura\43\img\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07704" y="1309948"/>
            <a:ext cx="5112568" cy="341519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8" name="Rettangolo 7"/>
          <p:cNvSpPr/>
          <p:nvPr/>
        </p:nvSpPr>
        <p:spPr>
          <a:xfrm>
            <a:off x="3347864" y="332656"/>
            <a:ext cx="228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400" b="1" dirty="0">
                <a:solidFill>
                  <a:srgbClr val="800000"/>
                </a:solidFill>
                <a:latin typeface="Garamond" pitchFamily="18" charset="0"/>
              </a:rPr>
              <a:t>Un relitto di età normanna</a:t>
            </a:r>
          </a:p>
        </p:txBody>
      </p:sp>
      <p:sp>
        <p:nvSpPr>
          <p:cNvPr id="9" name="Rettangolo 8"/>
          <p:cNvSpPr/>
          <p:nvPr/>
        </p:nvSpPr>
        <p:spPr>
          <a:xfrm>
            <a:off x="1907704" y="5108991"/>
            <a:ext cx="53805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Il moto ondoso del periodo invernale aveva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dissabbiato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, in prossimità della spiaggia a Marsala, un paramezzale e dei madieri di uno scafo del XII sec. d.C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. 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7074330" y="6488668"/>
            <a:ext cx="19582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it-IT" sz="1600" b="1" i="1" dirty="0" smtClean="0">
                <a:latin typeface="Garamond" pitchFamily="18" charset="0"/>
              </a:rPr>
              <a:t>Foto Alberto Romeo</a:t>
            </a:r>
            <a:endParaRPr lang="it-IT" sz="1600" b="1" i="1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rpura\Desktop\Archaeogate\subacquea\pubblic\purpura\43\img\1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949433" y="260648"/>
            <a:ext cx="3306607" cy="504056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7006645" y="6444044"/>
            <a:ext cx="19582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it-IT" sz="1600" b="1" i="1" dirty="0" smtClean="0">
                <a:solidFill>
                  <a:prstClr val="black"/>
                </a:solidFill>
                <a:latin typeface="Garamond" pitchFamily="18" charset="0"/>
              </a:rPr>
              <a:t>Foto Alberto Romeo</a:t>
            </a:r>
            <a:endParaRPr lang="it-IT" sz="1600" b="1" i="1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403648" y="5723964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Numerose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anforette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 apparivano sepolte intorno allo scafo. 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Purpura\Desktop\Archaeogate\subacquea\pubblic\purpura\43\img\1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63688" y="548680"/>
            <a:ext cx="5760640" cy="384427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7020272" y="6381328"/>
            <a:ext cx="20095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sz="1600" b="1" i="1" dirty="0" smtClean="0">
                <a:latin typeface="Garamond" pitchFamily="18" charset="0"/>
              </a:rPr>
              <a:t>Foto Alberto Romeo </a:t>
            </a:r>
            <a:endParaRPr lang="it-IT" sz="1600" b="1" i="1" dirty="0">
              <a:latin typeface="Garamond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619672" y="4809926"/>
            <a:ext cx="62726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Dopo adeguato rilievo, più di centocinquanta contenitori integri furono recuperati in occasione del primo intervento, a causa dell'approssimarsi della stagione balneare.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C:\Users\Purpura\Desktop\Archaeogate\subacquea\pubblic\purpura\43\img\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771800" y="332656"/>
            <a:ext cx="3162300" cy="47625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1691680" y="5373216"/>
            <a:ext cx="6120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Le </a:t>
            </a:r>
            <a:r>
              <a:rPr lang="it-IT" b="1" dirty="0" err="1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anforette</a:t>
            </a:r>
            <a:r>
              <a:rPr lang="it-IT" b="1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che costituivano il carico dell'imbarcazione naufragata, apparivano in condizioni tanto buone di conservazione da essere talvolta ancora sigillate</a:t>
            </a: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. </a:t>
            </a:r>
            <a:endParaRPr lang="it-IT" b="1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904413" y="6519446"/>
            <a:ext cx="22395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i="1" dirty="0" smtClean="0">
                <a:latin typeface="Garamond" pitchFamily="18" charset="0"/>
              </a:rPr>
              <a:t>Foto Piero Di Gregorio </a:t>
            </a:r>
            <a:endParaRPr lang="it-IT" sz="16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C:\Users\Purpura\Desktop\Archaeogate\subacquea\pubblic\purpura\43\img\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07704" y="635756"/>
            <a:ext cx="5507896" cy="347983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1979712" y="4581128"/>
            <a:ext cx="5439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Le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anforette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 a </a:t>
            </a:r>
            <a:r>
              <a:rPr lang="it-IT" b="1" i="1" dirty="0" err="1">
                <a:solidFill>
                  <a:srgbClr val="800000"/>
                </a:solidFill>
                <a:latin typeface="Garamond" pitchFamily="18" charset="0"/>
              </a:rPr>
              <a:t>cannelures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 apparivano databili in base al confronto con gli analoghi contenitori rinvenuti nelle intercapedini dei soffitti delle chiese arabo normanne di Palermo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. 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134411" y="6519446"/>
            <a:ext cx="20095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i="1" dirty="0" smtClean="0">
                <a:latin typeface="Garamond" pitchFamily="18" charset="0"/>
              </a:rPr>
              <a:t>Foto Alberto Romeo </a:t>
            </a:r>
            <a:endParaRPr lang="it-IT" sz="16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Purpura\Desktop\Archaeogate\subacquea\pubblic\purpura\43\img\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131840" y="908720"/>
            <a:ext cx="2896557" cy="411442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1691680" y="5373216"/>
            <a:ext cx="56861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Un imbuto in terracotta era forse connesso alla preparazione dello zucchero. Forse i depositi rugginosi dell'interno delle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anforette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 erano residui di sostanze zuccherine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. 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955709" y="6519446"/>
            <a:ext cx="21882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i="1" dirty="0" smtClean="0">
                <a:latin typeface="Garamond" pitchFamily="18" charset="0"/>
              </a:rPr>
              <a:t>Foto Piero Di Gregorio</a:t>
            </a:r>
            <a:endParaRPr lang="it-IT" sz="16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C:\Users\Purpura\Desktop\Archaeogate\subacquea\pubblic\purpura\43\img\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55776" y="260648"/>
            <a:ext cx="3528392" cy="509883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3203848" y="5445224"/>
            <a:ext cx="228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Con la bussola si rileva l'orientamento del paramezzale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. 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948264" y="6381328"/>
            <a:ext cx="20095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i="1" dirty="0" smtClean="0">
                <a:latin typeface="Garamond" pitchFamily="18" charset="0"/>
              </a:rPr>
              <a:t>Foto Alberto Romeo </a:t>
            </a:r>
            <a:endParaRPr lang="it-IT" sz="16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Purpura\Desktop\Archaeogate\subacquea\pubblic\purpura\43\img\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691680" y="1124743"/>
            <a:ext cx="5561630" cy="3569223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6804248" y="6309320"/>
            <a:ext cx="21882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i="1" dirty="0" smtClean="0">
                <a:solidFill>
                  <a:prstClr val="black"/>
                </a:solidFill>
                <a:latin typeface="Garamond" pitchFamily="18" charset="0"/>
              </a:rPr>
              <a:t>Foto Piero Di Gregorio</a:t>
            </a:r>
            <a:endParaRPr lang="it-IT" sz="1600" b="1" i="1" dirty="0">
              <a:latin typeface="Garamond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483768" y="5229200"/>
            <a:ext cx="43102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Rilevamento dei reperti tra i madieri dello scafo naufragato.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C:\Users\Purpura\Desktop\Archaeogate\subacquea\pubblic\purpura\43\img\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79712" y="990372"/>
            <a:ext cx="4896544" cy="304579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6660232" y="6309320"/>
            <a:ext cx="22395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i="1" dirty="0" smtClean="0">
                <a:solidFill>
                  <a:prstClr val="black"/>
                </a:solidFill>
                <a:latin typeface="Garamond" pitchFamily="18" charset="0"/>
              </a:rPr>
              <a:t>Foto Piero Di Gregorio </a:t>
            </a:r>
            <a:endParaRPr lang="it-IT" sz="1600" b="1" i="1" dirty="0">
              <a:latin typeface="Garamond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339752" y="458112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Una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macinella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 per gli aridi era indispensabile a bordo delle navi antiche,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poichè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 la farina andava facilmente a male per l'eccessiva umidità.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urpura\Desktop\Archaeogate\subacquea\pubblic\purpura\43\img\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22879" y="782802"/>
            <a:ext cx="6101449" cy="379675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7020272" y="6381328"/>
            <a:ext cx="19582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i="1" dirty="0" smtClean="0">
                <a:solidFill>
                  <a:prstClr val="black"/>
                </a:solidFill>
                <a:latin typeface="Garamond" pitchFamily="18" charset="0"/>
              </a:rPr>
              <a:t>Foto Alberto Romeo</a:t>
            </a:r>
            <a:endParaRPr lang="it-IT" sz="1600" b="1" i="1" dirty="0">
              <a:latin typeface="Garamond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907704" y="4869160"/>
            <a:ext cx="5562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I madieri dello scafo dissepolto avrebbero potuto facilmente frantumarsi, senza un'adeguata protezione. 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Purpura\Desktop\Archaeogate\subacquea\pubblic\purpura\43\img\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15388" y="188640"/>
            <a:ext cx="4170581" cy="532859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6300192" y="6488668"/>
            <a:ext cx="49246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i="1" dirty="0" smtClean="0">
                <a:solidFill>
                  <a:prstClr val="black"/>
                </a:solidFill>
                <a:latin typeface="Garamond" pitchFamily="18" charset="0"/>
              </a:rPr>
              <a:t>Foto Gianfranco Purpura </a:t>
            </a:r>
            <a:endParaRPr lang="it-IT" sz="1600" b="1" i="1" dirty="0">
              <a:latin typeface="Garamond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555776" y="5661248"/>
            <a:ext cx="36864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Una situla in bronzo con una iscrizione islamica sull'orlo e l'ansa tempestata d'intarsi per pietre dure. 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251</Words>
  <Application>Microsoft Office PowerPoint</Application>
  <PresentationFormat>Presentazione su schermo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Purpura</dc:creator>
  <cp:lastModifiedBy>Purpura</cp:lastModifiedBy>
  <cp:revision>4</cp:revision>
  <dcterms:created xsi:type="dcterms:W3CDTF">2014-01-25T08:41:38Z</dcterms:created>
  <dcterms:modified xsi:type="dcterms:W3CDTF">2014-01-25T09:36:06Z</dcterms:modified>
</cp:coreProperties>
</file>