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3" r:id="rId5"/>
    <p:sldId id="258" r:id="rId6"/>
    <p:sldId id="266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97CCF-2BEE-4EB9-9830-287E53109F81}" type="datetimeFigureOut">
              <a:rPr lang="it-IT" smtClean="0"/>
              <a:pPr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1CDB-B0EA-4626-A456-06CB87949C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749675" cy="4999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7827" name="Picture 5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827463"/>
            <a:ext cx="3887787" cy="291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0" y="5072063"/>
            <a:ext cx="10538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800000"/>
                </a:solidFill>
                <a:latin typeface="Garamond" pitchFamily="18" charset="0"/>
              </a:rPr>
              <a:t>La Cala,</a:t>
            </a:r>
          </a:p>
          <a:p>
            <a:r>
              <a:rPr lang="it-IT" sz="1200" b="1" dirty="0">
                <a:solidFill>
                  <a:srgbClr val="800000"/>
                </a:solidFill>
                <a:latin typeface="Garamond" pitchFamily="18" charset="0"/>
              </a:rPr>
              <a:t> porto antico </a:t>
            </a:r>
          </a:p>
          <a:p>
            <a:r>
              <a:rPr lang="it-IT" sz="1200" b="1" dirty="0">
                <a:solidFill>
                  <a:srgbClr val="800000"/>
                </a:solidFill>
                <a:latin typeface="Garamond" pitchFamily="18" charset="0"/>
              </a:rPr>
              <a:t>di </a:t>
            </a:r>
            <a:r>
              <a:rPr lang="it-IT" sz="1200" b="1" i="1" dirty="0" err="1">
                <a:solidFill>
                  <a:srgbClr val="800000"/>
                </a:solidFill>
                <a:latin typeface="Garamond" pitchFamily="18" charset="0"/>
              </a:rPr>
              <a:t>Panormos</a:t>
            </a:r>
            <a:r>
              <a:rPr lang="it-IT" sz="1200" b="1" i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  <a:p>
            <a:r>
              <a:rPr lang="it-IT" sz="1200" b="1" dirty="0">
                <a:solidFill>
                  <a:srgbClr val="800000"/>
                </a:solidFill>
                <a:latin typeface="Garamond" pitchFamily="18" charset="0"/>
              </a:rPr>
              <a:t>(Palermo).</a:t>
            </a:r>
            <a:endParaRPr lang="it-IT" sz="12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 flipH="1">
            <a:off x="7451725" y="3933825"/>
            <a:ext cx="215900" cy="2873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77830" name="Picture 8" descr="porti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140200" y="101600"/>
            <a:ext cx="4897438" cy="3632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8300" y="3786188"/>
            <a:ext cx="2079625" cy="3071812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7832" name="Rettangolo 7"/>
          <p:cNvSpPr>
            <a:spLocks noChangeArrowheads="1"/>
          </p:cNvSpPr>
          <p:nvPr/>
        </p:nvSpPr>
        <p:spPr bwMode="auto">
          <a:xfrm>
            <a:off x="214313" y="5857875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200" b="1" dirty="0" smtClean="0">
                <a:solidFill>
                  <a:srgbClr val="800000"/>
                </a:solidFill>
                <a:latin typeface="Garamond" pitchFamily="18" charset="0"/>
              </a:rPr>
              <a:t>Oltre </a:t>
            </a:r>
            <a:r>
              <a:rPr lang="it-IT" sz="1200" b="1" dirty="0" smtClean="0">
                <a:solidFill>
                  <a:srgbClr val="800000"/>
                </a:solidFill>
                <a:latin typeface="Garamond" pitchFamily="18" charset="0"/>
              </a:rPr>
              <a:t>a </a:t>
            </a:r>
            <a:r>
              <a:rPr lang="it-IT" sz="1200" b="1" dirty="0" smtClean="0">
                <a:solidFill>
                  <a:srgbClr val="800000"/>
                </a:solidFill>
                <a:latin typeface="Garamond" pitchFamily="18" charset="0"/>
              </a:rPr>
              <a:t>Palermo, analoghe </a:t>
            </a:r>
            <a:r>
              <a:rPr lang="it-IT" sz="1200" b="1" dirty="0">
                <a:solidFill>
                  <a:srgbClr val="800000"/>
                </a:solidFill>
                <a:latin typeface="Garamond" pitchFamily="18" charset="0"/>
              </a:rPr>
              <a:t>giare islamiche del XIII secolo con una ricca decorazione </a:t>
            </a:r>
            <a:r>
              <a:rPr lang="it-IT" sz="1200" b="1" dirty="0" err="1">
                <a:solidFill>
                  <a:srgbClr val="800000"/>
                </a:solidFill>
                <a:latin typeface="Garamond" pitchFamily="18" charset="0"/>
              </a:rPr>
              <a:t>pseudoepigrafica</a:t>
            </a:r>
            <a:r>
              <a:rPr lang="it-IT" sz="1200" b="1" dirty="0">
                <a:solidFill>
                  <a:srgbClr val="800000"/>
                </a:solidFill>
                <a:latin typeface="Garamond" pitchFamily="18" charset="0"/>
              </a:rPr>
              <a:t> stampigliata</a:t>
            </a:r>
            <a:r>
              <a:rPr lang="it-IT" sz="1200" b="1" dirty="0" smtClean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it-IT" sz="1200" b="1" dirty="0">
                <a:solidFill>
                  <a:srgbClr val="800000"/>
                </a:solidFill>
                <a:latin typeface="Garamond" pitchFamily="18" charset="0"/>
              </a:rPr>
              <a:t>sono state ritrovate nel relitto di Cala dell’Olandese (Alghero).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Senza titol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5888"/>
            <a:ext cx="4270375" cy="4679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63" name="Picture 6" descr="Senza tit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49275"/>
            <a:ext cx="4568825" cy="6192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164" name="Text Box 7"/>
          <p:cNvSpPr txBox="1">
            <a:spLocks noChangeArrowheads="1"/>
          </p:cNvSpPr>
          <p:nvPr/>
        </p:nvSpPr>
        <p:spPr bwMode="auto">
          <a:xfrm>
            <a:off x="1403648" y="116632"/>
            <a:ext cx="248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Scavo Marconi (1950/1)</a:t>
            </a:r>
          </a:p>
        </p:txBody>
      </p:sp>
      <p:pic>
        <p:nvPicPr>
          <p:cNvPr id="92165" name="Picture 8" descr="Senza titolo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850" y="5003800"/>
            <a:ext cx="2089150" cy="1854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2166" name="Rectangle 9"/>
          <p:cNvSpPr>
            <a:spLocks noChangeArrowheads="1"/>
          </p:cNvSpPr>
          <p:nvPr/>
        </p:nvSpPr>
        <p:spPr bwMode="auto">
          <a:xfrm>
            <a:off x="4927029" y="5516563"/>
            <a:ext cx="1917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Rilievo Marconi</a:t>
            </a:r>
          </a:p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(1950/1)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16948" cy="4258179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79712" y="5373216"/>
            <a:ext cx="5256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Cala Santa </a:t>
            </a:r>
            <a:r>
              <a:rPr lang="it-IT" sz="2400" b="1" dirty="0" smtClean="0">
                <a:solidFill>
                  <a:srgbClr val="800000"/>
                </a:solidFill>
                <a:latin typeface="Garamond" pitchFamily="18" charset="0"/>
              </a:rPr>
              <a:t>Maria - Ustica</a:t>
            </a:r>
            <a:endParaRPr lang="it-IT" sz="2400" b="1" dirty="0">
              <a:solidFill>
                <a:srgbClr val="800000"/>
              </a:solidFill>
              <a:latin typeface="Garamond" pitchFamily="18" charset="0"/>
            </a:endParaRPr>
          </a:p>
          <a:p>
            <a:pPr algn="ctr"/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(</a:t>
            </a:r>
            <a:r>
              <a:rPr lang="it-IT" sz="2400" b="1" dirty="0" err="1">
                <a:solidFill>
                  <a:srgbClr val="800000"/>
                </a:solidFill>
                <a:latin typeface="Garamond" pitchFamily="18" charset="0"/>
              </a:rPr>
              <a:t>Smyth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, 1823)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Porti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086" y="764704"/>
            <a:ext cx="6264250" cy="38747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699792" y="5085184"/>
            <a:ext cx="3637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Il Castello di </a:t>
            </a:r>
            <a:r>
              <a:rPr lang="it-IT" sz="2400" b="1" dirty="0" err="1">
                <a:solidFill>
                  <a:srgbClr val="800000"/>
                </a:solidFill>
                <a:latin typeface="Garamond" pitchFamily="18" charset="0"/>
              </a:rPr>
              <a:t>Campofelice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,</a:t>
            </a:r>
          </a:p>
          <a:p>
            <a:pPr algn="ctr"/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la “Rupe del ferro”. </a:t>
            </a:r>
          </a:p>
          <a:p>
            <a:pPr algn="ctr"/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XII/XIX sec.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265-TindariMilazzo_Tind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363" y="3644900"/>
            <a:ext cx="3087687" cy="3097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3971" name="Picture 5" descr="braun_hogenberg_I_48_3_b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42875" y="44450"/>
            <a:ext cx="8893175" cy="259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3421063" y="2582863"/>
            <a:ext cx="5903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Il porto di Palermo in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Braun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Hogemberg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 (</a:t>
            </a:r>
            <a:r>
              <a:rPr lang="it-IT" sz="2000" b="1" i="1" dirty="0" err="1">
                <a:solidFill>
                  <a:srgbClr val="800000"/>
                </a:solidFill>
                <a:latin typeface="Garamond" pitchFamily="18" charset="0"/>
              </a:rPr>
              <a:t>Orbis</a:t>
            </a:r>
            <a:r>
              <a:rPr lang="it-IT" sz="2000" b="1" i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2000" b="1" i="1" dirty="0" err="1">
                <a:solidFill>
                  <a:srgbClr val="800000"/>
                </a:solidFill>
                <a:latin typeface="Garamond" pitchFamily="18" charset="0"/>
              </a:rPr>
              <a:t>terrarum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, 1572).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7164388" y="3213100"/>
            <a:ext cx="758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 dirty="0" err="1">
                <a:solidFill>
                  <a:srgbClr val="800000"/>
                </a:solidFill>
                <a:latin typeface="Garamond" pitchFamily="18" charset="0"/>
              </a:rPr>
              <a:t>Tindari</a:t>
            </a:r>
            <a:endParaRPr lang="it-IT" sz="1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83974" name="Picture 8" descr="31DecPalermo2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79388" y="2781300"/>
            <a:ext cx="3003550" cy="4005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3240088" y="6156325"/>
            <a:ext cx="2274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La battaglia di Palermo </a:t>
            </a:r>
          </a:p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del 1676</a:t>
            </a:r>
          </a:p>
        </p:txBody>
      </p:sp>
      <p:pic>
        <p:nvPicPr>
          <p:cNvPr id="83976" name="Immagine 9" descr="Castellammare Banchin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5175" y="3298825"/>
            <a:ext cx="2490788" cy="2074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3493845" y="5426075"/>
            <a:ext cx="230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solidFill>
                  <a:srgbClr val="800000"/>
                </a:solidFill>
                <a:latin typeface="Garamond" pitchFamily="18" charset="0"/>
              </a:rPr>
              <a:t>Castellammare</a:t>
            </a:r>
          </a:p>
          <a:p>
            <a:pPr algn="ctr"/>
            <a:r>
              <a:rPr lang="it-IT" sz="1400" b="1" dirty="0">
                <a:solidFill>
                  <a:srgbClr val="800000"/>
                </a:solidFill>
                <a:latin typeface="Garamond" pitchFamily="18" charset="0"/>
              </a:rPr>
              <a:t>del Golfo. Banchina antica.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porti8"/>
          <p:cNvPicPr>
            <a:picLocks noChangeAspect="1" noChangeArrowheads="1"/>
          </p:cNvPicPr>
          <p:nvPr/>
        </p:nvPicPr>
        <p:blipFill>
          <a:blip r:embed="rId2" cstate="print"/>
          <a:srcRect l="1645"/>
          <a:stretch>
            <a:fillRect/>
          </a:stretch>
        </p:blipFill>
        <p:spPr bwMode="auto">
          <a:xfrm>
            <a:off x="179388" y="188913"/>
            <a:ext cx="4365625" cy="6451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8851" name="Oval 5"/>
          <p:cNvSpPr>
            <a:spLocks noChangeArrowheads="1"/>
          </p:cNvSpPr>
          <p:nvPr/>
        </p:nvSpPr>
        <p:spPr bwMode="auto">
          <a:xfrm>
            <a:off x="1258888" y="4868863"/>
            <a:ext cx="69850" cy="215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2" name="Line 6"/>
          <p:cNvSpPr>
            <a:spLocks noChangeShapeType="1"/>
          </p:cNvSpPr>
          <p:nvPr/>
        </p:nvSpPr>
        <p:spPr bwMode="auto">
          <a:xfrm flipV="1">
            <a:off x="1835150" y="4076700"/>
            <a:ext cx="360363" cy="36036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53" name="Oval 7"/>
          <p:cNvSpPr>
            <a:spLocks noChangeArrowheads="1"/>
          </p:cNvSpPr>
          <p:nvPr/>
        </p:nvSpPr>
        <p:spPr bwMode="auto">
          <a:xfrm>
            <a:off x="1712913" y="4437063"/>
            <a:ext cx="122237" cy="142875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 flipV="1">
            <a:off x="1331913" y="4365625"/>
            <a:ext cx="360362" cy="431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4643438" y="5916613"/>
            <a:ext cx="45005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La Cala, porto antico di Palermo nel disegno </a:t>
            </a:r>
          </a:p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delle fortificazioni di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Ferramolino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da Bergamo </a:t>
            </a:r>
          </a:p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(1535).</a:t>
            </a:r>
            <a:endParaRPr lang="it-IT" sz="16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78856" name="Picture 10" descr="porti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5888"/>
            <a:ext cx="4248150" cy="1778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4859338" y="1882775"/>
            <a:ext cx="408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Moneta del I sec. a.C. della zecca romana di </a:t>
            </a:r>
            <a:r>
              <a:rPr lang="it-IT" sz="1600" b="1" i="1" dirty="0" err="1">
                <a:solidFill>
                  <a:srgbClr val="800000"/>
                </a:solidFill>
                <a:latin typeface="Garamond" pitchFamily="18" charset="0"/>
              </a:rPr>
              <a:t>Panormus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, raffigurante le fortificazioni </a:t>
            </a:r>
          </a:p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del porto.</a:t>
            </a:r>
          </a:p>
        </p:txBody>
      </p:sp>
      <p:pic>
        <p:nvPicPr>
          <p:cNvPr id="78858" name="Picture 12" descr="porti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08275"/>
            <a:ext cx="4427537" cy="31369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6227763" y="2420938"/>
            <a:ext cx="2899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CIL  X,  2,  7295 del II sec.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11" descr="Molinazz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588" y="2636838"/>
            <a:ext cx="3392487" cy="2201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3011" name="Picture 3" descr="Senza titolo-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20638"/>
            <a:ext cx="3810000" cy="2544762"/>
          </a:xfrm>
          <a:prstGeom prst="rect">
            <a:avLst/>
          </a:prstGeom>
          <a:noFill/>
          <a:ln w="12700">
            <a:solidFill>
              <a:srgbClr val="F4FECC"/>
            </a:solidFill>
            <a:miter lim="800000"/>
            <a:headEnd/>
            <a:tailEnd/>
          </a:ln>
        </p:spPr>
      </p:pic>
      <p:pic>
        <p:nvPicPr>
          <p:cNvPr id="43012" name="Picture 4" descr="Senza titolo-66"/>
          <p:cNvPicPr>
            <a:picLocks noChangeAspect="1" noChangeArrowheads="1"/>
          </p:cNvPicPr>
          <p:nvPr/>
        </p:nvPicPr>
        <p:blipFill>
          <a:blip r:embed="rId4" cstate="print"/>
          <a:srcRect t="9000"/>
          <a:stretch>
            <a:fillRect/>
          </a:stretch>
        </p:blipFill>
        <p:spPr bwMode="auto">
          <a:xfrm>
            <a:off x="3516313" y="3500438"/>
            <a:ext cx="2135187" cy="2913062"/>
          </a:xfrm>
          <a:prstGeom prst="rect">
            <a:avLst/>
          </a:prstGeom>
          <a:noFill/>
          <a:ln w="9525">
            <a:solidFill>
              <a:srgbClr val="7C0000"/>
            </a:solidFill>
            <a:miter lim="800000"/>
            <a:headEnd/>
            <a:tailEnd/>
          </a:ln>
        </p:spPr>
      </p:pic>
      <p:pic>
        <p:nvPicPr>
          <p:cNvPr id="43013" name="Picture 5" descr="Senza titolo-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8175" y="4941888"/>
            <a:ext cx="3390900" cy="1916112"/>
          </a:xfrm>
          <a:prstGeom prst="rect">
            <a:avLst/>
          </a:prstGeom>
          <a:noFill/>
          <a:ln w="9525">
            <a:solidFill>
              <a:srgbClr val="F4FECC"/>
            </a:solidFill>
            <a:miter lim="800000"/>
            <a:headEnd/>
            <a:tailEnd/>
          </a:ln>
        </p:spPr>
      </p:pic>
      <p:pic>
        <p:nvPicPr>
          <p:cNvPr id="43014" name="Picture 6" descr="molinazz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44450"/>
            <a:ext cx="4584700" cy="3065463"/>
          </a:xfrm>
          <a:prstGeom prst="rect">
            <a:avLst/>
          </a:prstGeom>
          <a:noFill/>
          <a:ln w="9525">
            <a:solidFill>
              <a:srgbClr val="7C0000"/>
            </a:solidFill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92100" y="3297178"/>
            <a:ext cx="20478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A20000"/>
                </a:solidFill>
                <a:latin typeface="Garamond" pitchFamily="18" charset="0"/>
              </a:rPr>
              <a:t>Torre </a:t>
            </a:r>
            <a:r>
              <a:rPr lang="it-IT" sz="2000" b="1" dirty="0" err="1">
                <a:solidFill>
                  <a:srgbClr val="A20000"/>
                </a:solidFill>
                <a:latin typeface="Garamond" pitchFamily="18" charset="0"/>
              </a:rPr>
              <a:t>Molinazzo</a:t>
            </a:r>
            <a:r>
              <a:rPr lang="it-IT" sz="2000" b="1" dirty="0">
                <a:solidFill>
                  <a:srgbClr val="A20000"/>
                </a:solidFill>
                <a:latin typeface="Garamond" pitchFamily="18" charset="0"/>
              </a:rPr>
              <a:t> </a:t>
            </a:r>
            <a:endParaRPr lang="it-IT" sz="2000" b="1" dirty="0" smtClean="0">
              <a:solidFill>
                <a:srgbClr val="A20000"/>
              </a:solidFill>
              <a:latin typeface="Garamond" pitchFamily="18" charset="0"/>
            </a:endParaRPr>
          </a:p>
          <a:p>
            <a:r>
              <a:rPr lang="it-IT" sz="2000" b="1" dirty="0" smtClean="0">
                <a:solidFill>
                  <a:srgbClr val="A20000"/>
                </a:solidFill>
                <a:latin typeface="Garamond" pitchFamily="18" charset="0"/>
              </a:rPr>
              <a:t>(</a:t>
            </a:r>
            <a:r>
              <a:rPr lang="it-IT" sz="2000" b="1" dirty="0">
                <a:solidFill>
                  <a:srgbClr val="A20000"/>
                </a:solidFill>
                <a:latin typeface="Garamond" pitchFamily="18" charset="0"/>
              </a:rPr>
              <a:t>Punta Rais</a:t>
            </a:r>
            <a:r>
              <a:rPr lang="it-IT" sz="2000" b="1" dirty="0" smtClean="0">
                <a:solidFill>
                  <a:srgbClr val="A20000"/>
                </a:solidFill>
                <a:latin typeface="Garamond" pitchFamily="18" charset="0"/>
              </a:rPr>
              <a:t>)</a:t>
            </a:r>
            <a:endParaRPr lang="it-IT" sz="2000" b="1" dirty="0">
              <a:solidFill>
                <a:srgbClr val="A20000"/>
              </a:solidFill>
              <a:latin typeface="Garamond" pitchFamily="18" charset="0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6659563" y="3933825"/>
            <a:ext cx="457200" cy="457200"/>
          </a:xfrm>
          <a:prstGeom prst="line">
            <a:avLst/>
          </a:prstGeom>
          <a:noFill/>
          <a:ln w="12700">
            <a:solidFill>
              <a:srgbClr val="F4FE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8027988" y="3860800"/>
            <a:ext cx="533400" cy="457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43018" name="Immagine 10" descr="Molinazz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291013"/>
            <a:ext cx="3424238" cy="2451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7380312" y="5085184"/>
            <a:ext cx="504056" cy="504056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torretta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4679950" cy="3509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6019" name="Picture 3" descr="tg5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 bwMode="auto">
          <a:xfrm>
            <a:off x="3635375" y="3789363"/>
            <a:ext cx="5399088" cy="292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4500563" y="4294188"/>
            <a:ext cx="647700" cy="5032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5508625" y="4292600"/>
            <a:ext cx="792163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86022" name="Picture 6" descr="torrett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33825"/>
            <a:ext cx="3313112" cy="240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6023" name="Picture 7" descr="gorghiton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438" y="325438"/>
            <a:ext cx="4138612" cy="3032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787900" y="3349625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 dirty="0">
                <a:solidFill>
                  <a:srgbClr val="800000"/>
                </a:solidFill>
                <a:latin typeface="Garamond" pitchFamily="18" charset="0"/>
              </a:rPr>
              <a:t>Faro e torre di guardia a Torretta Granitola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435600" y="-26988"/>
            <a:ext cx="3435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 dirty="0">
                <a:solidFill>
                  <a:srgbClr val="800000"/>
                </a:solidFill>
                <a:latin typeface="Garamond" pitchFamily="18" charset="0"/>
              </a:rPr>
              <a:t>Gorghi tondi a Torretta Granitola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2771800" y="4941168"/>
            <a:ext cx="2205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Il porto di Selinunte.</a:t>
            </a:r>
          </a:p>
        </p:txBody>
      </p:sp>
      <p:pic>
        <p:nvPicPr>
          <p:cNvPr id="90115" name="Picture 5" descr="Senza titolo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88900"/>
            <a:ext cx="5111750" cy="4635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0116" name="Picture 9" descr="Senza t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765175"/>
            <a:ext cx="3743325" cy="5942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0117" name="Line 11"/>
          <p:cNvSpPr>
            <a:spLocks noChangeShapeType="1"/>
          </p:cNvSpPr>
          <p:nvPr/>
        </p:nvSpPr>
        <p:spPr bwMode="auto">
          <a:xfrm>
            <a:off x="2916238" y="3860800"/>
            <a:ext cx="215900" cy="14446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118" name="Line 13"/>
          <p:cNvSpPr>
            <a:spLocks noChangeShapeType="1"/>
          </p:cNvSpPr>
          <p:nvPr/>
        </p:nvSpPr>
        <p:spPr bwMode="auto">
          <a:xfrm flipV="1">
            <a:off x="3132138" y="3860800"/>
            <a:ext cx="144462" cy="14446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119" name="Line 14"/>
          <p:cNvSpPr>
            <a:spLocks noChangeShapeType="1"/>
          </p:cNvSpPr>
          <p:nvPr/>
        </p:nvSpPr>
        <p:spPr bwMode="auto">
          <a:xfrm flipV="1">
            <a:off x="2268538" y="2924175"/>
            <a:ext cx="142875" cy="14446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120" name="Rectangle 15"/>
          <p:cNvSpPr>
            <a:spLocks noChangeArrowheads="1"/>
          </p:cNvSpPr>
          <p:nvPr/>
        </p:nvSpPr>
        <p:spPr bwMode="auto">
          <a:xfrm>
            <a:off x="2700338" y="5301208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Scavo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Cavallari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1879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Senza t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115888"/>
            <a:ext cx="4305300" cy="6670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5251450" y="476250"/>
            <a:ext cx="2153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Scavi inediti 1902/4 </a:t>
            </a:r>
          </a:p>
        </p:txBody>
      </p:sp>
      <p:pic>
        <p:nvPicPr>
          <p:cNvPr id="91140" name="Picture 7" descr="Senza t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313"/>
            <a:ext cx="4464050" cy="4279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179</Words>
  <Application>Microsoft Office PowerPoint</Application>
  <PresentationFormat>Presentazione su schermo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Purpura</dc:creator>
  <cp:lastModifiedBy>Purpura</cp:lastModifiedBy>
  <cp:revision>5</cp:revision>
  <dcterms:created xsi:type="dcterms:W3CDTF">2014-01-19T09:48:27Z</dcterms:created>
  <dcterms:modified xsi:type="dcterms:W3CDTF">2014-01-19T12:29:05Z</dcterms:modified>
</cp:coreProperties>
</file>